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2"/>
  </p:notesMasterIdLst>
  <p:sldIdLst>
    <p:sldId id="256" r:id="rId4"/>
    <p:sldId id="257" r:id="rId5"/>
    <p:sldId id="259" r:id="rId6"/>
    <p:sldId id="264" r:id="rId7"/>
    <p:sldId id="261" r:id="rId8"/>
    <p:sldId id="268" r:id="rId9"/>
    <p:sldId id="284" r:id="rId10"/>
    <p:sldId id="278" r:id="rId11"/>
    <p:sldId id="277" r:id="rId12"/>
    <p:sldId id="265" r:id="rId13"/>
    <p:sldId id="260" r:id="rId14"/>
    <p:sldId id="275" r:id="rId15"/>
    <p:sldId id="266" r:id="rId16"/>
    <p:sldId id="267" r:id="rId17"/>
    <p:sldId id="276" r:id="rId18"/>
    <p:sldId id="282" r:id="rId19"/>
    <p:sldId id="283" r:id="rId20"/>
    <p:sldId id="270" r:id="rId21"/>
    <p:sldId id="271" r:id="rId22"/>
    <p:sldId id="279" r:id="rId23"/>
    <p:sldId id="280" r:id="rId24"/>
    <p:sldId id="272" r:id="rId25"/>
    <p:sldId id="273" r:id="rId26"/>
    <p:sldId id="281" r:id="rId27"/>
    <p:sldId id="285" r:id="rId28"/>
    <p:sldId id="274" r:id="rId29"/>
    <p:sldId id="286" r:id="rId30"/>
    <p:sldId id="28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3E1148-7567-4A80-85FD-0C1A4F9D19FB}" v="1" dt="2025-05-27T17:42:32.919"/>
    <p1510:client id="{D7A7FD7D-CBB7-4402-8FD0-336C920D9163}" v="1" dt="2025-05-27T14:27:40.6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63" autoAdjust="0"/>
    <p:restoredTop sz="94688" autoAdjust="0"/>
  </p:normalViewPr>
  <p:slideViewPr>
    <p:cSldViewPr snapToGrid="0">
      <p:cViewPr varScale="1">
        <p:scale>
          <a:sx n="150" d="100"/>
          <a:sy n="150" d="100"/>
        </p:scale>
        <p:origin x="2970" y="13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s>
</file>

<file path=ppt/diagrams/_rels/data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ECD314-C60C-4532-BE73-C050CCD83711}"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F08FFAF-F904-4B1E-9EEB-FF2CB010714E}">
      <dgm:prSet/>
      <dgm:spPr/>
      <dgm:t>
        <a:bodyPr/>
        <a:lstStyle/>
        <a:p>
          <a:r>
            <a:rPr lang="en-US"/>
            <a:t>Stakeholder engagement</a:t>
          </a:r>
        </a:p>
      </dgm:t>
    </dgm:pt>
    <dgm:pt modelId="{CB5B038A-A123-42F1-A1E1-2DA7A6A5174E}" type="parTrans" cxnId="{AF3F4FD1-6FDF-4124-A1F5-CDBD72B37FF9}">
      <dgm:prSet/>
      <dgm:spPr/>
      <dgm:t>
        <a:bodyPr/>
        <a:lstStyle/>
        <a:p>
          <a:endParaRPr lang="en-US"/>
        </a:p>
      </dgm:t>
    </dgm:pt>
    <dgm:pt modelId="{04EFE653-1E16-4AB3-99F1-C35A8C2E990E}" type="sibTrans" cxnId="{AF3F4FD1-6FDF-4124-A1F5-CDBD72B37FF9}">
      <dgm:prSet/>
      <dgm:spPr/>
      <dgm:t>
        <a:bodyPr/>
        <a:lstStyle/>
        <a:p>
          <a:endParaRPr lang="en-US"/>
        </a:p>
      </dgm:t>
    </dgm:pt>
    <dgm:pt modelId="{672BB21E-8B4F-4485-A140-723AEAFB439C}">
      <dgm:prSet/>
      <dgm:spPr/>
      <dgm:t>
        <a:bodyPr/>
        <a:lstStyle/>
        <a:p>
          <a:r>
            <a:rPr lang="en-US"/>
            <a:t>Event logistics</a:t>
          </a:r>
        </a:p>
      </dgm:t>
    </dgm:pt>
    <dgm:pt modelId="{F3174F4F-1B94-45D3-8720-875C0830D568}" type="parTrans" cxnId="{33E22910-938B-4217-B893-AEDE66C0912C}">
      <dgm:prSet/>
      <dgm:spPr/>
      <dgm:t>
        <a:bodyPr/>
        <a:lstStyle/>
        <a:p>
          <a:endParaRPr lang="en-US"/>
        </a:p>
      </dgm:t>
    </dgm:pt>
    <dgm:pt modelId="{5ED93173-6726-45A0-A7CB-31383F960A0D}" type="sibTrans" cxnId="{33E22910-938B-4217-B893-AEDE66C0912C}">
      <dgm:prSet/>
      <dgm:spPr/>
      <dgm:t>
        <a:bodyPr/>
        <a:lstStyle/>
        <a:p>
          <a:endParaRPr lang="en-US"/>
        </a:p>
      </dgm:t>
    </dgm:pt>
    <dgm:pt modelId="{783FCFBD-7E61-46CF-8564-3E70226BEB9C}">
      <dgm:prSet/>
      <dgm:spPr/>
      <dgm:t>
        <a:bodyPr/>
        <a:lstStyle/>
        <a:p>
          <a:r>
            <a:rPr lang="en-US"/>
            <a:t>Project selection</a:t>
          </a:r>
        </a:p>
      </dgm:t>
    </dgm:pt>
    <dgm:pt modelId="{219F4A86-5C5C-438E-A22C-D97F9E2BE399}" type="parTrans" cxnId="{61E7CA79-B4D5-428C-BA14-301E9A2B9716}">
      <dgm:prSet/>
      <dgm:spPr/>
      <dgm:t>
        <a:bodyPr/>
        <a:lstStyle/>
        <a:p>
          <a:endParaRPr lang="en-US"/>
        </a:p>
      </dgm:t>
    </dgm:pt>
    <dgm:pt modelId="{70DD11CE-5B9A-4E38-8627-721ECAF75ED4}" type="sibTrans" cxnId="{61E7CA79-B4D5-428C-BA14-301E9A2B9716}">
      <dgm:prSet/>
      <dgm:spPr/>
      <dgm:t>
        <a:bodyPr/>
        <a:lstStyle/>
        <a:p>
          <a:endParaRPr lang="en-US"/>
        </a:p>
      </dgm:t>
    </dgm:pt>
    <dgm:pt modelId="{1B9188FA-2551-409F-897E-5FF511876685}">
      <dgm:prSet/>
      <dgm:spPr/>
      <dgm:t>
        <a:bodyPr/>
        <a:lstStyle/>
        <a:p>
          <a:r>
            <a:rPr lang="en-US"/>
            <a:t>Student recognition</a:t>
          </a:r>
        </a:p>
      </dgm:t>
    </dgm:pt>
    <dgm:pt modelId="{C77855F9-66AD-422B-A466-C22A9B80A6AB}" type="parTrans" cxnId="{4A9227EC-868C-4CC8-9F9A-1A5E2E1EE821}">
      <dgm:prSet/>
      <dgm:spPr/>
      <dgm:t>
        <a:bodyPr/>
        <a:lstStyle/>
        <a:p>
          <a:endParaRPr lang="en-US"/>
        </a:p>
      </dgm:t>
    </dgm:pt>
    <dgm:pt modelId="{7F6A3605-0335-4F34-BB2D-A7794825884F}" type="sibTrans" cxnId="{4A9227EC-868C-4CC8-9F9A-1A5E2E1EE821}">
      <dgm:prSet/>
      <dgm:spPr/>
      <dgm:t>
        <a:bodyPr/>
        <a:lstStyle/>
        <a:p>
          <a:endParaRPr lang="en-US"/>
        </a:p>
      </dgm:t>
    </dgm:pt>
    <dgm:pt modelId="{0F4497C2-B600-4BBC-9B59-C2F3CA7A83CF}">
      <dgm:prSet/>
      <dgm:spPr/>
      <dgm:t>
        <a:bodyPr/>
        <a:lstStyle/>
        <a:p>
          <a:r>
            <a:rPr lang="en-US"/>
            <a:t>Industry involvement</a:t>
          </a:r>
        </a:p>
      </dgm:t>
    </dgm:pt>
    <dgm:pt modelId="{2D5E2168-19F5-42E9-94E8-B75AF967EF72}" type="parTrans" cxnId="{1597D6F9-1002-4DE5-A18C-F1E42C6E14E9}">
      <dgm:prSet/>
      <dgm:spPr/>
      <dgm:t>
        <a:bodyPr/>
        <a:lstStyle/>
        <a:p>
          <a:endParaRPr lang="en-US"/>
        </a:p>
      </dgm:t>
    </dgm:pt>
    <dgm:pt modelId="{17DA6830-C673-4932-A269-F82468647D16}" type="sibTrans" cxnId="{1597D6F9-1002-4DE5-A18C-F1E42C6E14E9}">
      <dgm:prSet/>
      <dgm:spPr/>
      <dgm:t>
        <a:bodyPr/>
        <a:lstStyle/>
        <a:p>
          <a:endParaRPr lang="en-US"/>
        </a:p>
      </dgm:t>
    </dgm:pt>
    <dgm:pt modelId="{00EAC58F-9CB7-4165-8F8C-C3463BEFF7B0}">
      <dgm:prSet/>
      <dgm:spPr/>
      <dgm:t>
        <a:bodyPr/>
        <a:lstStyle/>
        <a:p>
          <a:r>
            <a:rPr lang="en-US"/>
            <a:t>Communications Plan</a:t>
          </a:r>
        </a:p>
      </dgm:t>
    </dgm:pt>
    <dgm:pt modelId="{759080CC-2BCF-4680-B230-7428D94B1E19}" type="parTrans" cxnId="{D6B7AD68-11B7-47F8-A869-85F302CF9998}">
      <dgm:prSet/>
      <dgm:spPr/>
      <dgm:t>
        <a:bodyPr/>
        <a:lstStyle/>
        <a:p>
          <a:endParaRPr lang="en-US"/>
        </a:p>
      </dgm:t>
    </dgm:pt>
    <dgm:pt modelId="{EAC97631-C333-4FF3-B9BA-9EFB463BE025}" type="sibTrans" cxnId="{D6B7AD68-11B7-47F8-A869-85F302CF9998}">
      <dgm:prSet/>
      <dgm:spPr/>
      <dgm:t>
        <a:bodyPr/>
        <a:lstStyle/>
        <a:p>
          <a:endParaRPr lang="en-US"/>
        </a:p>
      </dgm:t>
    </dgm:pt>
    <dgm:pt modelId="{209DF37D-464A-4969-B2C0-2F47834FCF2A}" type="pres">
      <dgm:prSet presAssocID="{29ECD314-C60C-4532-BE73-C050CCD83711}" presName="root" presStyleCnt="0">
        <dgm:presLayoutVars>
          <dgm:dir/>
          <dgm:resizeHandles val="exact"/>
        </dgm:presLayoutVars>
      </dgm:prSet>
      <dgm:spPr/>
    </dgm:pt>
    <dgm:pt modelId="{5E7BE1BC-9581-43C9-B14A-F02085D78239}" type="pres">
      <dgm:prSet presAssocID="{1F08FFAF-F904-4B1E-9EEB-FF2CB010714E}" presName="compNode" presStyleCnt="0"/>
      <dgm:spPr/>
    </dgm:pt>
    <dgm:pt modelId="{0E7B8F2A-ED9E-4F8C-A603-7D9BD6094444}" type="pres">
      <dgm:prSet presAssocID="{1F08FFAF-F904-4B1E-9EEB-FF2CB010714E}" presName="bgRect" presStyleLbl="bgShp" presStyleIdx="0" presStyleCnt="6"/>
      <dgm:spPr/>
    </dgm:pt>
    <dgm:pt modelId="{4B9E54FF-89EC-46A4-BBDE-FAB1465281D6}" type="pres">
      <dgm:prSet presAssocID="{1F08FFAF-F904-4B1E-9EEB-FF2CB010714E}"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s"/>
        </a:ext>
      </dgm:extLst>
    </dgm:pt>
    <dgm:pt modelId="{9C30F5D7-D487-42F0-A90D-B8AE2869D1C5}" type="pres">
      <dgm:prSet presAssocID="{1F08FFAF-F904-4B1E-9EEB-FF2CB010714E}" presName="spaceRect" presStyleCnt="0"/>
      <dgm:spPr/>
    </dgm:pt>
    <dgm:pt modelId="{BBC5DA59-1D51-4970-8E1B-1A2821E75305}" type="pres">
      <dgm:prSet presAssocID="{1F08FFAF-F904-4B1E-9EEB-FF2CB010714E}" presName="parTx" presStyleLbl="revTx" presStyleIdx="0" presStyleCnt="6">
        <dgm:presLayoutVars>
          <dgm:chMax val="0"/>
          <dgm:chPref val="0"/>
        </dgm:presLayoutVars>
      </dgm:prSet>
      <dgm:spPr/>
    </dgm:pt>
    <dgm:pt modelId="{DBF2DA9F-46E1-49ED-8127-5706141FE068}" type="pres">
      <dgm:prSet presAssocID="{04EFE653-1E16-4AB3-99F1-C35A8C2E990E}" presName="sibTrans" presStyleCnt="0"/>
      <dgm:spPr/>
    </dgm:pt>
    <dgm:pt modelId="{679F26EC-D027-4BB1-AA31-205CC623C18E}" type="pres">
      <dgm:prSet presAssocID="{672BB21E-8B4F-4485-A140-723AEAFB439C}" presName="compNode" presStyleCnt="0"/>
      <dgm:spPr/>
    </dgm:pt>
    <dgm:pt modelId="{E0FCF416-A013-4CF9-9D80-220E74EF5F8D}" type="pres">
      <dgm:prSet presAssocID="{672BB21E-8B4F-4485-A140-723AEAFB439C}" presName="bgRect" presStyleLbl="bgShp" presStyleIdx="1" presStyleCnt="6"/>
      <dgm:spPr/>
    </dgm:pt>
    <dgm:pt modelId="{A5E623AA-8241-43C1-82FC-7245590A0A15}" type="pres">
      <dgm:prSet presAssocID="{672BB21E-8B4F-4485-A140-723AEAFB439C}"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rker"/>
        </a:ext>
      </dgm:extLst>
    </dgm:pt>
    <dgm:pt modelId="{792BAA97-D2C1-4841-ADE5-D30187CC8771}" type="pres">
      <dgm:prSet presAssocID="{672BB21E-8B4F-4485-A140-723AEAFB439C}" presName="spaceRect" presStyleCnt="0"/>
      <dgm:spPr/>
    </dgm:pt>
    <dgm:pt modelId="{29E02890-05A3-44B1-AA4A-780646A22607}" type="pres">
      <dgm:prSet presAssocID="{672BB21E-8B4F-4485-A140-723AEAFB439C}" presName="parTx" presStyleLbl="revTx" presStyleIdx="1" presStyleCnt="6">
        <dgm:presLayoutVars>
          <dgm:chMax val="0"/>
          <dgm:chPref val="0"/>
        </dgm:presLayoutVars>
      </dgm:prSet>
      <dgm:spPr/>
    </dgm:pt>
    <dgm:pt modelId="{E9F0917D-DCAE-4E97-9878-5B2F3182B7F0}" type="pres">
      <dgm:prSet presAssocID="{5ED93173-6726-45A0-A7CB-31383F960A0D}" presName="sibTrans" presStyleCnt="0"/>
      <dgm:spPr/>
    </dgm:pt>
    <dgm:pt modelId="{6FEC4E55-889E-4077-8C4D-641E8173EEAE}" type="pres">
      <dgm:prSet presAssocID="{783FCFBD-7E61-46CF-8564-3E70226BEB9C}" presName="compNode" presStyleCnt="0"/>
      <dgm:spPr/>
    </dgm:pt>
    <dgm:pt modelId="{9078F9AF-AC0C-4FBC-BDC2-1845FC5C063E}" type="pres">
      <dgm:prSet presAssocID="{783FCFBD-7E61-46CF-8564-3E70226BEB9C}" presName="bgRect" presStyleLbl="bgShp" presStyleIdx="2" presStyleCnt="6"/>
      <dgm:spPr/>
    </dgm:pt>
    <dgm:pt modelId="{10B4AB12-D07E-4BC8-B235-8ADE9290B1EC}" type="pres">
      <dgm:prSet presAssocID="{783FCFBD-7E61-46CF-8564-3E70226BEB9C}"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80270924-B337-471D-BE43-2275DC9AD062}" type="pres">
      <dgm:prSet presAssocID="{783FCFBD-7E61-46CF-8564-3E70226BEB9C}" presName="spaceRect" presStyleCnt="0"/>
      <dgm:spPr/>
    </dgm:pt>
    <dgm:pt modelId="{96743564-1B8A-422D-AFB6-E22EB6E49E62}" type="pres">
      <dgm:prSet presAssocID="{783FCFBD-7E61-46CF-8564-3E70226BEB9C}" presName="parTx" presStyleLbl="revTx" presStyleIdx="2" presStyleCnt="6">
        <dgm:presLayoutVars>
          <dgm:chMax val="0"/>
          <dgm:chPref val="0"/>
        </dgm:presLayoutVars>
      </dgm:prSet>
      <dgm:spPr/>
    </dgm:pt>
    <dgm:pt modelId="{20DC2943-37F9-49F7-8A54-CA9BD2E0673B}" type="pres">
      <dgm:prSet presAssocID="{70DD11CE-5B9A-4E38-8627-721ECAF75ED4}" presName="sibTrans" presStyleCnt="0"/>
      <dgm:spPr/>
    </dgm:pt>
    <dgm:pt modelId="{79F340AE-9B92-456C-A4BF-BEE3A7FEBDB2}" type="pres">
      <dgm:prSet presAssocID="{1B9188FA-2551-409F-897E-5FF511876685}" presName="compNode" presStyleCnt="0"/>
      <dgm:spPr/>
    </dgm:pt>
    <dgm:pt modelId="{7FEF19EF-17F3-4294-A315-3033FDC271C9}" type="pres">
      <dgm:prSet presAssocID="{1B9188FA-2551-409F-897E-5FF511876685}" presName="bgRect" presStyleLbl="bgShp" presStyleIdx="3" presStyleCnt="6"/>
      <dgm:spPr/>
    </dgm:pt>
    <dgm:pt modelId="{63D03A01-B214-4525-9706-A31377CE8602}" type="pres">
      <dgm:prSet presAssocID="{1B9188FA-2551-409F-897E-5FF511876685}"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Ribbon"/>
        </a:ext>
      </dgm:extLst>
    </dgm:pt>
    <dgm:pt modelId="{596DB94A-2FA9-4EB2-808E-6BFB3C334657}" type="pres">
      <dgm:prSet presAssocID="{1B9188FA-2551-409F-897E-5FF511876685}" presName="spaceRect" presStyleCnt="0"/>
      <dgm:spPr/>
    </dgm:pt>
    <dgm:pt modelId="{C62D0B38-CCDF-4431-8A92-47FF85FC30E6}" type="pres">
      <dgm:prSet presAssocID="{1B9188FA-2551-409F-897E-5FF511876685}" presName="parTx" presStyleLbl="revTx" presStyleIdx="3" presStyleCnt="6">
        <dgm:presLayoutVars>
          <dgm:chMax val="0"/>
          <dgm:chPref val="0"/>
        </dgm:presLayoutVars>
      </dgm:prSet>
      <dgm:spPr/>
    </dgm:pt>
    <dgm:pt modelId="{C4AA4AC9-A447-4061-9BB6-3F8932B343CE}" type="pres">
      <dgm:prSet presAssocID="{7F6A3605-0335-4F34-BB2D-A7794825884F}" presName="sibTrans" presStyleCnt="0"/>
      <dgm:spPr/>
    </dgm:pt>
    <dgm:pt modelId="{62C5894F-0790-4F60-BF3B-BF9163FF1709}" type="pres">
      <dgm:prSet presAssocID="{0F4497C2-B600-4BBC-9B59-C2F3CA7A83CF}" presName="compNode" presStyleCnt="0"/>
      <dgm:spPr/>
    </dgm:pt>
    <dgm:pt modelId="{CBC49D46-3073-4285-8DF5-F0618C4E8DCF}" type="pres">
      <dgm:prSet presAssocID="{0F4497C2-B600-4BBC-9B59-C2F3CA7A83CF}" presName="bgRect" presStyleLbl="bgShp" presStyleIdx="4" presStyleCnt="6"/>
      <dgm:spPr/>
    </dgm:pt>
    <dgm:pt modelId="{4DBD9CF2-65F8-4AED-9A99-69B4F2349D88}" type="pres">
      <dgm:prSet presAssocID="{0F4497C2-B600-4BBC-9B59-C2F3CA7A83CF}"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andshake"/>
        </a:ext>
      </dgm:extLst>
    </dgm:pt>
    <dgm:pt modelId="{4CDD8C93-5E02-40AF-A3D5-59941F72357A}" type="pres">
      <dgm:prSet presAssocID="{0F4497C2-B600-4BBC-9B59-C2F3CA7A83CF}" presName="spaceRect" presStyleCnt="0"/>
      <dgm:spPr/>
    </dgm:pt>
    <dgm:pt modelId="{E3CBB75F-6898-40FE-B851-84B25BB871E4}" type="pres">
      <dgm:prSet presAssocID="{0F4497C2-B600-4BBC-9B59-C2F3CA7A83CF}" presName="parTx" presStyleLbl="revTx" presStyleIdx="4" presStyleCnt="6">
        <dgm:presLayoutVars>
          <dgm:chMax val="0"/>
          <dgm:chPref val="0"/>
        </dgm:presLayoutVars>
      </dgm:prSet>
      <dgm:spPr/>
    </dgm:pt>
    <dgm:pt modelId="{B35258B3-8C05-4903-A7F6-C0525DAE99A8}" type="pres">
      <dgm:prSet presAssocID="{17DA6830-C673-4932-A269-F82468647D16}" presName="sibTrans" presStyleCnt="0"/>
      <dgm:spPr/>
    </dgm:pt>
    <dgm:pt modelId="{9FC85245-CF81-4146-A2C2-2B7559C1A630}" type="pres">
      <dgm:prSet presAssocID="{00EAC58F-9CB7-4165-8F8C-C3463BEFF7B0}" presName="compNode" presStyleCnt="0"/>
      <dgm:spPr/>
    </dgm:pt>
    <dgm:pt modelId="{98DD2BFF-674C-4434-8C05-FFCF79632313}" type="pres">
      <dgm:prSet presAssocID="{00EAC58F-9CB7-4165-8F8C-C3463BEFF7B0}" presName="bgRect" presStyleLbl="bgShp" presStyleIdx="5" presStyleCnt="6"/>
      <dgm:spPr/>
    </dgm:pt>
    <dgm:pt modelId="{24E67846-2207-4A51-847E-B28C4D6CE180}" type="pres">
      <dgm:prSet presAssocID="{00EAC58F-9CB7-4165-8F8C-C3463BEFF7B0}"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Megaphone"/>
        </a:ext>
      </dgm:extLst>
    </dgm:pt>
    <dgm:pt modelId="{847A622D-2A89-4E51-9624-62339E77C1EE}" type="pres">
      <dgm:prSet presAssocID="{00EAC58F-9CB7-4165-8F8C-C3463BEFF7B0}" presName="spaceRect" presStyleCnt="0"/>
      <dgm:spPr/>
    </dgm:pt>
    <dgm:pt modelId="{2C0FDDEF-E714-42F8-9D63-7C33D23DEF53}" type="pres">
      <dgm:prSet presAssocID="{00EAC58F-9CB7-4165-8F8C-C3463BEFF7B0}" presName="parTx" presStyleLbl="revTx" presStyleIdx="5" presStyleCnt="6">
        <dgm:presLayoutVars>
          <dgm:chMax val="0"/>
          <dgm:chPref val="0"/>
        </dgm:presLayoutVars>
      </dgm:prSet>
      <dgm:spPr/>
    </dgm:pt>
  </dgm:ptLst>
  <dgm:cxnLst>
    <dgm:cxn modelId="{33E22910-938B-4217-B893-AEDE66C0912C}" srcId="{29ECD314-C60C-4532-BE73-C050CCD83711}" destId="{672BB21E-8B4F-4485-A140-723AEAFB439C}" srcOrd="1" destOrd="0" parTransId="{F3174F4F-1B94-45D3-8720-875C0830D568}" sibTransId="{5ED93173-6726-45A0-A7CB-31383F960A0D}"/>
    <dgm:cxn modelId="{2DC5BD10-95D8-4C00-9CE3-13593599C624}" type="presOf" srcId="{29ECD314-C60C-4532-BE73-C050CCD83711}" destId="{209DF37D-464A-4969-B2C0-2F47834FCF2A}" srcOrd="0" destOrd="0" presId="urn:microsoft.com/office/officeart/2018/2/layout/IconVerticalSolidList"/>
    <dgm:cxn modelId="{5A888226-75E1-4FBA-A456-0A7C9AFC57E6}" type="presOf" srcId="{783FCFBD-7E61-46CF-8564-3E70226BEB9C}" destId="{96743564-1B8A-422D-AFB6-E22EB6E49E62}" srcOrd="0" destOrd="0" presId="urn:microsoft.com/office/officeart/2018/2/layout/IconVerticalSolidList"/>
    <dgm:cxn modelId="{D05F4362-08D6-4E4E-AF3E-2D934F6759A5}" type="presOf" srcId="{1B9188FA-2551-409F-897E-5FF511876685}" destId="{C62D0B38-CCDF-4431-8A92-47FF85FC30E6}" srcOrd="0" destOrd="0" presId="urn:microsoft.com/office/officeart/2018/2/layout/IconVerticalSolidList"/>
    <dgm:cxn modelId="{D6B7AD68-11B7-47F8-A869-85F302CF9998}" srcId="{29ECD314-C60C-4532-BE73-C050CCD83711}" destId="{00EAC58F-9CB7-4165-8F8C-C3463BEFF7B0}" srcOrd="5" destOrd="0" parTransId="{759080CC-2BCF-4680-B230-7428D94B1E19}" sibTransId="{EAC97631-C333-4FF3-B9BA-9EFB463BE025}"/>
    <dgm:cxn modelId="{61E7CA79-B4D5-428C-BA14-301E9A2B9716}" srcId="{29ECD314-C60C-4532-BE73-C050CCD83711}" destId="{783FCFBD-7E61-46CF-8564-3E70226BEB9C}" srcOrd="2" destOrd="0" parTransId="{219F4A86-5C5C-438E-A22C-D97F9E2BE399}" sibTransId="{70DD11CE-5B9A-4E38-8627-721ECAF75ED4}"/>
    <dgm:cxn modelId="{F3B72E85-2257-4E90-8524-2D3D15C4FAB6}" type="presOf" srcId="{00EAC58F-9CB7-4165-8F8C-C3463BEFF7B0}" destId="{2C0FDDEF-E714-42F8-9D63-7C33D23DEF53}" srcOrd="0" destOrd="0" presId="urn:microsoft.com/office/officeart/2018/2/layout/IconVerticalSolidList"/>
    <dgm:cxn modelId="{8621CEAF-F35C-45F3-9A54-339E24E28DDD}" type="presOf" srcId="{672BB21E-8B4F-4485-A140-723AEAFB439C}" destId="{29E02890-05A3-44B1-AA4A-780646A22607}" srcOrd="0" destOrd="0" presId="urn:microsoft.com/office/officeart/2018/2/layout/IconVerticalSolidList"/>
    <dgm:cxn modelId="{134132BC-E9A7-4A0F-8B61-5F8F34E3CEAC}" type="presOf" srcId="{0F4497C2-B600-4BBC-9B59-C2F3CA7A83CF}" destId="{E3CBB75F-6898-40FE-B851-84B25BB871E4}" srcOrd="0" destOrd="0" presId="urn:microsoft.com/office/officeart/2018/2/layout/IconVerticalSolidList"/>
    <dgm:cxn modelId="{AF3F4FD1-6FDF-4124-A1F5-CDBD72B37FF9}" srcId="{29ECD314-C60C-4532-BE73-C050CCD83711}" destId="{1F08FFAF-F904-4B1E-9EEB-FF2CB010714E}" srcOrd="0" destOrd="0" parTransId="{CB5B038A-A123-42F1-A1E1-2DA7A6A5174E}" sibTransId="{04EFE653-1E16-4AB3-99F1-C35A8C2E990E}"/>
    <dgm:cxn modelId="{4A9227EC-868C-4CC8-9F9A-1A5E2E1EE821}" srcId="{29ECD314-C60C-4532-BE73-C050CCD83711}" destId="{1B9188FA-2551-409F-897E-5FF511876685}" srcOrd="3" destOrd="0" parTransId="{C77855F9-66AD-422B-A466-C22A9B80A6AB}" sibTransId="{7F6A3605-0335-4F34-BB2D-A7794825884F}"/>
    <dgm:cxn modelId="{43950CF0-8938-4E1D-A4E5-102300749314}" type="presOf" srcId="{1F08FFAF-F904-4B1E-9EEB-FF2CB010714E}" destId="{BBC5DA59-1D51-4970-8E1B-1A2821E75305}" srcOrd="0" destOrd="0" presId="urn:microsoft.com/office/officeart/2018/2/layout/IconVerticalSolidList"/>
    <dgm:cxn modelId="{1597D6F9-1002-4DE5-A18C-F1E42C6E14E9}" srcId="{29ECD314-C60C-4532-BE73-C050CCD83711}" destId="{0F4497C2-B600-4BBC-9B59-C2F3CA7A83CF}" srcOrd="4" destOrd="0" parTransId="{2D5E2168-19F5-42E9-94E8-B75AF967EF72}" sibTransId="{17DA6830-C673-4932-A269-F82468647D16}"/>
    <dgm:cxn modelId="{11E51930-0896-4994-8D77-FC8D8DD27351}" type="presParOf" srcId="{209DF37D-464A-4969-B2C0-2F47834FCF2A}" destId="{5E7BE1BC-9581-43C9-B14A-F02085D78239}" srcOrd="0" destOrd="0" presId="urn:microsoft.com/office/officeart/2018/2/layout/IconVerticalSolidList"/>
    <dgm:cxn modelId="{5FC92F54-FC8B-4A87-B258-60DA378B7558}" type="presParOf" srcId="{5E7BE1BC-9581-43C9-B14A-F02085D78239}" destId="{0E7B8F2A-ED9E-4F8C-A603-7D9BD6094444}" srcOrd="0" destOrd="0" presId="urn:microsoft.com/office/officeart/2018/2/layout/IconVerticalSolidList"/>
    <dgm:cxn modelId="{4F73997C-BA83-478E-852F-EDB75F9F7179}" type="presParOf" srcId="{5E7BE1BC-9581-43C9-B14A-F02085D78239}" destId="{4B9E54FF-89EC-46A4-BBDE-FAB1465281D6}" srcOrd="1" destOrd="0" presId="urn:microsoft.com/office/officeart/2018/2/layout/IconVerticalSolidList"/>
    <dgm:cxn modelId="{093BAABB-A06A-498F-BF1F-8146212E5724}" type="presParOf" srcId="{5E7BE1BC-9581-43C9-B14A-F02085D78239}" destId="{9C30F5D7-D487-42F0-A90D-B8AE2869D1C5}" srcOrd="2" destOrd="0" presId="urn:microsoft.com/office/officeart/2018/2/layout/IconVerticalSolidList"/>
    <dgm:cxn modelId="{0ADEC977-9DF7-4167-9D02-2E0A3066A295}" type="presParOf" srcId="{5E7BE1BC-9581-43C9-B14A-F02085D78239}" destId="{BBC5DA59-1D51-4970-8E1B-1A2821E75305}" srcOrd="3" destOrd="0" presId="urn:microsoft.com/office/officeart/2018/2/layout/IconVerticalSolidList"/>
    <dgm:cxn modelId="{9980CA28-CCF3-4FB8-AF15-659F25335AF7}" type="presParOf" srcId="{209DF37D-464A-4969-B2C0-2F47834FCF2A}" destId="{DBF2DA9F-46E1-49ED-8127-5706141FE068}" srcOrd="1" destOrd="0" presId="urn:microsoft.com/office/officeart/2018/2/layout/IconVerticalSolidList"/>
    <dgm:cxn modelId="{C83F030B-05A6-4004-892A-A4E924E36F0A}" type="presParOf" srcId="{209DF37D-464A-4969-B2C0-2F47834FCF2A}" destId="{679F26EC-D027-4BB1-AA31-205CC623C18E}" srcOrd="2" destOrd="0" presId="urn:microsoft.com/office/officeart/2018/2/layout/IconVerticalSolidList"/>
    <dgm:cxn modelId="{4E7E7CA2-3E2B-4CF4-A966-986AA29CCF92}" type="presParOf" srcId="{679F26EC-D027-4BB1-AA31-205CC623C18E}" destId="{E0FCF416-A013-4CF9-9D80-220E74EF5F8D}" srcOrd="0" destOrd="0" presId="urn:microsoft.com/office/officeart/2018/2/layout/IconVerticalSolidList"/>
    <dgm:cxn modelId="{C8DA7E6E-7131-470F-B236-D641CB710D8E}" type="presParOf" srcId="{679F26EC-D027-4BB1-AA31-205CC623C18E}" destId="{A5E623AA-8241-43C1-82FC-7245590A0A15}" srcOrd="1" destOrd="0" presId="urn:microsoft.com/office/officeart/2018/2/layout/IconVerticalSolidList"/>
    <dgm:cxn modelId="{3E474E2E-9F98-4BB4-989D-DB02188C43B4}" type="presParOf" srcId="{679F26EC-D027-4BB1-AA31-205CC623C18E}" destId="{792BAA97-D2C1-4841-ADE5-D30187CC8771}" srcOrd="2" destOrd="0" presId="urn:microsoft.com/office/officeart/2018/2/layout/IconVerticalSolidList"/>
    <dgm:cxn modelId="{02CC8E10-D6EA-4CC5-BA49-0FEF86B7917C}" type="presParOf" srcId="{679F26EC-D027-4BB1-AA31-205CC623C18E}" destId="{29E02890-05A3-44B1-AA4A-780646A22607}" srcOrd="3" destOrd="0" presId="urn:microsoft.com/office/officeart/2018/2/layout/IconVerticalSolidList"/>
    <dgm:cxn modelId="{68E9E456-3680-4FBF-8835-058FB494FFA9}" type="presParOf" srcId="{209DF37D-464A-4969-B2C0-2F47834FCF2A}" destId="{E9F0917D-DCAE-4E97-9878-5B2F3182B7F0}" srcOrd="3" destOrd="0" presId="urn:microsoft.com/office/officeart/2018/2/layout/IconVerticalSolidList"/>
    <dgm:cxn modelId="{F98B7840-0746-45FC-808D-51BDC2A30B8E}" type="presParOf" srcId="{209DF37D-464A-4969-B2C0-2F47834FCF2A}" destId="{6FEC4E55-889E-4077-8C4D-641E8173EEAE}" srcOrd="4" destOrd="0" presId="urn:microsoft.com/office/officeart/2018/2/layout/IconVerticalSolidList"/>
    <dgm:cxn modelId="{449A4F31-23D3-46E4-864F-879C1D631483}" type="presParOf" srcId="{6FEC4E55-889E-4077-8C4D-641E8173EEAE}" destId="{9078F9AF-AC0C-4FBC-BDC2-1845FC5C063E}" srcOrd="0" destOrd="0" presId="urn:microsoft.com/office/officeart/2018/2/layout/IconVerticalSolidList"/>
    <dgm:cxn modelId="{ADA79859-BB50-4437-87D5-1048715742ED}" type="presParOf" srcId="{6FEC4E55-889E-4077-8C4D-641E8173EEAE}" destId="{10B4AB12-D07E-4BC8-B235-8ADE9290B1EC}" srcOrd="1" destOrd="0" presId="urn:microsoft.com/office/officeart/2018/2/layout/IconVerticalSolidList"/>
    <dgm:cxn modelId="{FA903A67-4422-4E52-8914-E2DDE078B90E}" type="presParOf" srcId="{6FEC4E55-889E-4077-8C4D-641E8173EEAE}" destId="{80270924-B337-471D-BE43-2275DC9AD062}" srcOrd="2" destOrd="0" presId="urn:microsoft.com/office/officeart/2018/2/layout/IconVerticalSolidList"/>
    <dgm:cxn modelId="{C79A200C-E491-470D-91C8-FBE4822C4B4E}" type="presParOf" srcId="{6FEC4E55-889E-4077-8C4D-641E8173EEAE}" destId="{96743564-1B8A-422D-AFB6-E22EB6E49E62}" srcOrd="3" destOrd="0" presId="urn:microsoft.com/office/officeart/2018/2/layout/IconVerticalSolidList"/>
    <dgm:cxn modelId="{816997D7-1970-4CE9-98C4-E77356D892D3}" type="presParOf" srcId="{209DF37D-464A-4969-B2C0-2F47834FCF2A}" destId="{20DC2943-37F9-49F7-8A54-CA9BD2E0673B}" srcOrd="5" destOrd="0" presId="urn:microsoft.com/office/officeart/2018/2/layout/IconVerticalSolidList"/>
    <dgm:cxn modelId="{D00DBA08-2B17-4558-A7CB-79B39B00F975}" type="presParOf" srcId="{209DF37D-464A-4969-B2C0-2F47834FCF2A}" destId="{79F340AE-9B92-456C-A4BF-BEE3A7FEBDB2}" srcOrd="6" destOrd="0" presId="urn:microsoft.com/office/officeart/2018/2/layout/IconVerticalSolidList"/>
    <dgm:cxn modelId="{96A52CAB-25AA-4F4A-9581-D463C8F0398E}" type="presParOf" srcId="{79F340AE-9B92-456C-A4BF-BEE3A7FEBDB2}" destId="{7FEF19EF-17F3-4294-A315-3033FDC271C9}" srcOrd="0" destOrd="0" presId="urn:microsoft.com/office/officeart/2018/2/layout/IconVerticalSolidList"/>
    <dgm:cxn modelId="{C9F9160C-D8A0-4D78-A829-23BB3FD48E0C}" type="presParOf" srcId="{79F340AE-9B92-456C-A4BF-BEE3A7FEBDB2}" destId="{63D03A01-B214-4525-9706-A31377CE8602}" srcOrd="1" destOrd="0" presId="urn:microsoft.com/office/officeart/2018/2/layout/IconVerticalSolidList"/>
    <dgm:cxn modelId="{53471E4C-44B2-4137-85BE-19414F2A001B}" type="presParOf" srcId="{79F340AE-9B92-456C-A4BF-BEE3A7FEBDB2}" destId="{596DB94A-2FA9-4EB2-808E-6BFB3C334657}" srcOrd="2" destOrd="0" presId="urn:microsoft.com/office/officeart/2018/2/layout/IconVerticalSolidList"/>
    <dgm:cxn modelId="{5932BB22-3925-4445-A517-731B40659172}" type="presParOf" srcId="{79F340AE-9B92-456C-A4BF-BEE3A7FEBDB2}" destId="{C62D0B38-CCDF-4431-8A92-47FF85FC30E6}" srcOrd="3" destOrd="0" presId="urn:microsoft.com/office/officeart/2018/2/layout/IconVerticalSolidList"/>
    <dgm:cxn modelId="{6B43C9EA-E722-4DF8-BC55-53A9CC92D1F0}" type="presParOf" srcId="{209DF37D-464A-4969-B2C0-2F47834FCF2A}" destId="{C4AA4AC9-A447-4061-9BB6-3F8932B343CE}" srcOrd="7" destOrd="0" presId="urn:microsoft.com/office/officeart/2018/2/layout/IconVerticalSolidList"/>
    <dgm:cxn modelId="{47AAABC6-E733-4ECB-B4F8-622C2F305DFA}" type="presParOf" srcId="{209DF37D-464A-4969-B2C0-2F47834FCF2A}" destId="{62C5894F-0790-4F60-BF3B-BF9163FF1709}" srcOrd="8" destOrd="0" presId="urn:microsoft.com/office/officeart/2018/2/layout/IconVerticalSolidList"/>
    <dgm:cxn modelId="{895B0DF6-703E-4967-839F-D155934FBFD6}" type="presParOf" srcId="{62C5894F-0790-4F60-BF3B-BF9163FF1709}" destId="{CBC49D46-3073-4285-8DF5-F0618C4E8DCF}" srcOrd="0" destOrd="0" presId="urn:microsoft.com/office/officeart/2018/2/layout/IconVerticalSolidList"/>
    <dgm:cxn modelId="{4122DBDD-8EED-4BA7-BE8A-49962EC0C066}" type="presParOf" srcId="{62C5894F-0790-4F60-BF3B-BF9163FF1709}" destId="{4DBD9CF2-65F8-4AED-9A99-69B4F2349D88}" srcOrd="1" destOrd="0" presId="urn:microsoft.com/office/officeart/2018/2/layout/IconVerticalSolidList"/>
    <dgm:cxn modelId="{3D028D6F-4916-4F71-8C9E-AF4BA1AD0CF3}" type="presParOf" srcId="{62C5894F-0790-4F60-BF3B-BF9163FF1709}" destId="{4CDD8C93-5E02-40AF-A3D5-59941F72357A}" srcOrd="2" destOrd="0" presId="urn:microsoft.com/office/officeart/2018/2/layout/IconVerticalSolidList"/>
    <dgm:cxn modelId="{1C0C4BEB-BA5E-41DC-AAB2-5A32E1B411D3}" type="presParOf" srcId="{62C5894F-0790-4F60-BF3B-BF9163FF1709}" destId="{E3CBB75F-6898-40FE-B851-84B25BB871E4}" srcOrd="3" destOrd="0" presId="urn:microsoft.com/office/officeart/2018/2/layout/IconVerticalSolidList"/>
    <dgm:cxn modelId="{C9EA9160-178D-4DBF-81DC-AFF8E2E51B10}" type="presParOf" srcId="{209DF37D-464A-4969-B2C0-2F47834FCF2A}" destId="{B35258B3-8C05-4903-A7F6-C0525DAE99A8}" srcOrd="9" destOrd="0" presId="urn:microsoft.com/office/officeart/2018/2/layout/IconVerticalSolidList"/>
    <dgm:cxn modelId="{F697DF55-8327-4DF3-B548-D0A5479E6B69}" type="presParOf" srcId="{209DF37D-464A-4969-B2C0-2F47834FCF2A}" destId="{9FC85245-CF81-4146-A2C2-2B7559C1A630}" srcOrd="10" destOrd="0" presId="urn:microsoft.com/office/officeart/2018/2/layout/IconVerticalSolidList"/>
    <dgm:cxn modelId="{CD2088F4-6CB0-4FFD-B7D1-B3B0D4C3C10E}" type="presParOf" srcId="{9FC85245-CF81-4146-A2C2-2B7559C1A630}" destId="{98DD2BFF-674C-4434-8C05-FFCF79632313}" srcOrd="0" destOrd="0" presId="urn:microsoft.com/office/officeart/2018/2/layout/IconVerticalSolidList"/>
    <dgm:cxn modelId="{9DF85FD6-3706-4DEC-8195-F0BD62320AC2}" type="presParOf" srcId="{9FC85245-CF81-4146-A2C2-2B7559C1A630}" destId="{24E67846-2207-4A51-847E-B28C4D6CE180}" srcOrd="1" destOrd="0" presId="urn:microsoft.com/office/officeart/2018/2/layout/IconVerticalSolidList"/>
    <dgm:cxn modelId="{AA92EF38-B349-498E-8453-FCEB0C72B280}" type="presParOf" srcId="{9FC85245-CF81-4146-A2C2-2B7559C1A630}" destId="{847A622D-2A89-4E51-9624-62339E77C1EE}" srcOrd="2" destOrd="0" presId="urn:microsoft.com/office/officeart/2018/2/layout/IconVerticalSolidList"/>
    <dgm:cxn modelId="{3F43F870-F1AA-4E57-853F-B41169677C19}" type="presParOf" srcId="{9FC85245-CF81-4146-A2C2-2B7559C1A630}" destId="{2C0FDDEF-E714-42F8-9D63-7C33D23DEF5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7B8F2A-ED9E-4F8C-A603-7D9BD6094444}">
      <dsp:nvSpPr>
        <dsp:cNvPr id="0" name=""/>
        <dsp:cNvSpPr/>
      </dsp:nvSpPr>
      <dsp:spPr>
        <a:xfrm>
          <a:off x="0" y="1808"/>
          <a:ext cx="6245265" cy="7704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9E54FF-89EC-46A4-BBDE-FAB1465281D6}">
      <dsp:nvSpPr>
        <dsp:cNvPr id="0" name=""/>
        <dsp:cNvSpPr/>
      </dsp:nvSpPr>
      <dsp:spPr>
        <a:xfrm>
          <a:off x="233059" y="175158"/>
          <a:ext cx="423745" cy="42374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BC5DA59-1D51-4970-8E1B-1A2821E75305}">
      <dsp:nvSpPr>
        <dsp:cNvPr id="0" name=""/>
        <dsp:cNvSpPr/>
      </dsp:nvSpPr>
      <dsp:spPr>
        <a:xfrm>
          <a:off x="889864" y="1808"/>
          <a:ext cx="5355400" cy="770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39" tIns="81539" rIns="81539" bIns="81539" numCol="1" spcCol="1270" anchor="ctr" anchorCtr="0">
          <a:noAutofit/>
        </a:bodyPr>
        <a:lstStyle/>
        <a:p>
          <a:pPr marL="0" lvl="0" indent="0" algn="l" defTabSz="844550">
            <a:lnSpc>
              <a:spcPct val="90000"/>
            </a:lnSpc>
            <a:spcBef>
              <a:spcPct val="0"/>
            </a:spcBef>
            <a:spcAft>
              <a:spcPct val="35000"/>
            </a:spcAft>
            <a:buNone/>
          </a:pPr>
          <a:r>
            <a:rPr lang="en-US" sz="1900" kern="1200"/>
            <a:t>Stakeholder engagement</a:t>
          </a:r>
        </a:p>
      </dsp:txBody>
      <dsp:txXfrm>
        <a:off x="889864" y="1808"/>
        <a:ext cx="5355400" cy="770445"/>
      </dsp:txXfrm>
    </dsp:sp>
    <dsp:sp modelId="{E0FCF416-A013-4CF9-9D80-220E74EF5F8D}">
      <dsp:nvSpPr>
        <dsp:cNvPr id="0" name=""/>
        <dsp:cNvSpPr/>
      </dsp:nvSpPr>
      <dsp:spPr>
        <a:xfrm>
          <a:off x="0" y="964865"/>
          <a:ext cx="6245265" cy="7704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E623AA-8241-43C1-82FC-7245590A0A15}">
      <dsp:nvSpPr>
        <dsp:cNvPr id="0" name=""/>
        <dsp:cNvSpPr/>
      </dsp:nvSpPr>
      <dsp:spPr>
        <a:xfrm>
          <a:off x="233059" y="1138215"/>
          <a:ext cx="423745" cy="42374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9E02890-05A3-44B1-AA4A-780646A22607}">
      <dsp:nvSpPr>
        <dsp:cNvPr id="0" name=""/>
        <dsp:cNvSpPr/>
      </dsp:nvSpPr>
      <dsp:spPr>
        <a:xfrm>
          <a:off x="889864" y="964865"/>
          <a:ext cx="5355400" cy="770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39" tIns="81539" rIns="81539" bIns="81539" numCol="1" spcCol="1270" anchor="ctr" anchorCtr="0">
          <a:noAutofit/>
        </a:bodyPr>
        <a:lstStyle/>
        <a:p>
          <a:pPr marL="0" lvl="0" indent="0" algn="l" defTabSz="844550">
            <a:lnSpc>
              <a:spcPct val="90000"/>
            </a:lnSpc>
            <a:spcBef>
              <a:spcPct val="0"/>
            </a:spcBef>
            <a:spcAft>
              <a:spcPct val="35000"/>
            </a:spcAft>
            <a:buNone/>
          </a:pPr>
          <a:r>
            <a:rPr lang="en-US" sz="1900" kern="1200"/>
            <a:t>Event logistics</a:t>
          </a:r>
        </a:p>
      </dsp:txBody>
      <dsp:txXfrm>
        <a:off x="889864" y="964865"/>
        <a:ext cx="5355400" cy="770445"/>
      </dsp:txXfrm>
    </dsp:sp>
    <dsp:sp modelId="{9078F9AF-AC0C-4FBC-BDC2-1845FC5C063E}">
      <dsp:nvSpPr>
        <dsp:cNvPr id="0" name=""/>
        <dsp:cNvSpPr/>
      </dsp:nvSpPr>
      <dsp:spPr>
        <a:xfrm>
          <a:off x="0" y="1927922"/>
          <a:ext cx="6245265" cy="7704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B4AB12-D07E-4BC8-B235-8ADE9290B1EC}">
      <dsp:nvSpPr>
        <dsp:cNvPr id="0" name=""/>
        <dsp:cNvSpPr/>
      </dsp:nvSpPr>
      <dsp:spPr>
        <a:xfrm>
          <a:off x="233059" y="2101272"/>
          <a:ext cx="423745" cy="42374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6743564-1B8A-422D-AFB6-E22EB6E49E62}">
      <dsp:nvSpPr>
        <dsp:cNvPr id="0" name=""/>
        <dsp:cNvSpPr/>
      </dsp:nvSpPr>
      <dsp:spPr>
        <a:xfrm>
          <a:off x="889864" y="1927922"/>
          <a:ext cx="5355400" cy="770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39" tIns="81539" rIns="81539" bIns="81539" numCol="1" spcCol="1270" anchor="ctr" anchorCtr="0">
          <a:noAutofit/>
        </a:bodyPr>
        <a:lstStyle/>
        <a:p>
          <a:pPr marL="0" lvl="0" indent="0" algn="l" defTabSz="844550">
            <a:lnSpc>
              <a:spcPct val="90000"/>
            </a:lnSpc>
            <a:spcBef>
              <a:spcPct val="0"/>
            </a:spcBef>
            <a:spcAft>
              <a:spcPct val="35000"/>
            </a:spcAft>
            <a:buNone/>
          </a:pPr>
          <a:r>
            <a:rPr lang="en-US" sz="1900" kern="1200"/>
            <a:t>Project selection</a:t>
          </a:r>
        </a:p>
      </dsp:txBody>
      <dsp:txXfrm>
        <a:off x="889864" y="1927922"/>
        <a:ext cx="5355400" cy="770445"/>
      </dsp:txXfrm>
    </dsp:sp>
    <dsp:sp modelId="{7FEF19EF-17F3-4294-A315-3033FDC271C9}">
      <dsp:nvSpPr>
        <dsp:cNvPr id="0" name=""/>
        <dsp:cNvSpPr/>
      </dsp:nvSpPr>
      <dsp:spPr>
        <a:xfrm>
          <a:off x="0" y="2890979"/>
          <a:ext cx="6245265" cy="7704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D03A01-B214-4525-9706-A31377CE8602}">
      <dsp:nvSpPr>
        <dsp:cNvPr id="0" name=""/>
        <dsp:cNvSpPr/>
      </dsp:nvSpPr>
      <dsp:spPr>
        <a:xfrm>
          <a:off x="233059" y="3064329"/>
          <a:ext cx="423745" cy="42374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62D0B38-CCDF-4431-8A92-47FF85FC30E6}">
      <dsp:nvSpPr>
        <dsp:cNvPr id="0" name=""/>
        <dsp:cNvSpPr/>
      </dsp:nvSpPr>
      <dsp:spPr>
        <a:xfrm>
          <a:off x="889864" y="2890979"/>
          <a:ext cx="5355400" cy="770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39" tIns="81539" rIns="81539" bIns="81539" numCol="1" spcCol="1270" anchor="ctr" anchorCtr="0">
          <a:noAutofit/>
        </a:bodyPr>
        <a:lstStyle/>
        <a:p>
          <a:pPr marL="0" lvl="0" indent="0" algn="l" defTabSz="844550">
            <a:lnSpc>
              <a:spcPct val="90000"/>
            </a:lnSpc>
            <a:spcBef>
              <a:spcPct val="0"/>
            </a:spcBef>
            <a:spcAft>
              <a:spcPct val="35000"/>
            </a:spcAft>
            <a:buNone/>
          </a:pPr>
          <a:r>
            <a:rPr lang="en-US" sz="1900" kern="1200"/>
            <a:t>Student recognition</a:t>
          </a:r>
        </a:p>
      </dsp:txBody>
      <dsp:txXfrm>
        <a:off x="889864" y="2890979"/>
        <a:ext cx="5355400" cy="770445"/>
      </dsp:txXfrm>
    </dsp:sp>
    <dsp:sp modelId="{CBC49D46-3073-4285-8DF5-F0618C4E8DCF}">
      <dsp:nvSpPr>
        <dsp:cNvPr id="0" name=""/>
        <dsp:cNvSpPr/>
      </dsp:nvSpPr>
      <dsp:spPr>
        <a:xfrm>
          <a:off x="0" y="3854036"/>
          <a:ext cx="6245265" cy="7704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BD9CF2-65F8-4AED-9A99-69B4F2349D88}">
      <dsp:nvSpPr>
        <dsp:cNvPr id="0" name=""/>
        <dsp:cNvSpPr/>
      </dsp:nvSpPr>
      <dsp:spPr>
        <a:xfrm>
          <a:off x="233059" y="4027386"/>
          <a:ext cx="423745" cy="42374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3CBB75F-6898-40FE-B851-84B25BB871E4}">
      <dsp:nvSpPr>
        <dsp:cNvPr id="0" name=""/>
        <dsp:cNvSpPr/>
      </dsp:nvSpPr>
      <dsp:spPr>
        <a:xfrm>
          <a:off x="889864" y="3854036"/>
          <a:ext cx="5355400" cy="770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39" tIns="81539" rIns="81539" bIns="81539" numCol="1" spcCol="1270" anchor="ctr" anchorCtr="0">
          <a:noAutofit/>
        </a:bodyPr>
        <a:lstStyle/>
        <a:p>
          <a:pPr marL="0" lvl="0" indent="0" algn="l" defTabSz="844550">
            <a:lnSpc>
              <a:spcPct val="90000"/>
            </a:lnSpc>
            <a:spcBef>
              <a:spcPct val="0"/>
            </a:spcBef>
            <a:spcAft>
              <a:spcPct val="35000"/>
            </a:spcAft>
            <a:buNone/>
          </a:pPr>
          <a:r>
            <a:rPr lang="en-US" sz="1900" kern="1200"/>
            <a:t>Industry involvement</a:t>
          </a:r>
        </a:p>
      </dsp:txBody>
      <dsp:txXfrm>
        <a:off x="889864" y="3854036"/>
        <a:ext cx="5355400" cy="770445"/>
      </dsp:txXfrm>
    </dsp:sp>
    <dsp:sp modelId="{98DD2BFF-674C-4434-8C05-FFCF79632313}">
      <dsp:nvSpPr>
        <dsp:cNvPr id="0" name=""/>
        <dsp:cNvSpPr/>
      </dsp:nvSpPr>
      <dsp:spPr>
        <a:xfrm>
          <a:off x="0" y="4817093"/>
          <a:ext cx="6245265" cy="7704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E67846-2207-4A51-847E-B28C4D6CE180}">
      <dsp:nvSpPr>
        <dsp:cNvPr id="0" name=""/>
        <dsp:cNvSpPr/>
      </dsp:nvSpPr>
      <dsp:spPr>
        <a:xfrm>
          <a:off x="233059" y="4990443"/>
          <a:ext cx="423745" cy="423745"/>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0FDDEF-E714-42F8-9D63-7C33D23DEF53}">
      <dsp:nvSpPr>
        <dsp:cNvPr id="0" name=""/>
        <dsp:cNvSpPr/>
      </dsp:nvSpPr>
      <dsp:spPr>
        <a:xfrm>
          <a:off x="889864" y="4817093"/>
          <a:ext cx="5355400" cy="770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539" tIns="81539" rIns="81539" bIns="81539" numCol="1" spcCol="1270" anchor="ctr" anchorCtr="0">
          <a:noAutofit/>
        </a:bodyPr>
        <a:lstStyle/>
        <a:p>
          <a:pPr marL="0" lvl="0" indent="0" algn="l" defTabSz="844550">
            <a:lnSpc>
              <a:spcPct val="90000"/>
            </a:lnSpc>
            <a:spcBef>
              <a:spcPct val="0"/>
            </a:spcBef>
            <a:spcAft>
              <a:spcPct val="35000"/>
            </a:spcAft>
            <a:buNone/>
          </a:pPr>
          <a:r>
            <a:rPr lang="en-US" sz="1900" kern="1200"/>
            <a:t>Communications Plan</a:t>
          </a:r>
        </a:p>
      </dsp:txBody>
      <dsp:txXfrm>
        <a:off x="889864" y="4817093"/>
        <a:ext cx="5355400" cy="77044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196AB3-DAF9-48E5-9557-5906975A4B2D}" type="datetimeFigureOut">
              <a:rPr lang="en-US" smtClean="0"/>
              <a:t>5/27/2025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AD5D40-43AD-438D-90EC-B41851B21FF2}" type="slidenum">
              <a:rPr lang="en-US" smtClean="0"/>
              <a:t>‹#›</a:t>
            </a:fld>
            <a:endParaRPr lang="en-US"/>
          </a:p>
        </p:txBody>
      </p:sp>
    </p:spTree>
    <p:extLst>
      <p:ext uri="{BB962C8B-B14F-4D97-AF65-F5344CB8AC3E}">
        <p14:creationId xmlns:p14="http://schemas.microsoft.com/office/powerpoint/2010/main" val="174107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AD5D40-43AD-438D-90EC-B41851B21FF2}" type="slidenum">
              <a:rPr lang="en-US" smtClean="0"/>
              <a:t>1</a:t>
            </a:fld>
            <a:endParaRPr lang="en-US"/>
          </a:p>
        </p:txBody>
      </p:sp>
    </p:spTree>
    <p:extLst>
      <p:ext uri="{BB962C8B-B14F-4D97-AF65-F5344CB8AC3E}">
        <p14:creationId xmlns:p14="http://schemas.microsoft.com/office/powerpoint/2010/main" val="2566356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AD5D40-43AD-438D-90EC-B41851B21FF2}" type="slidenum">
              <a:rPr lang="en-US" smtClean="0"/>
              <a:t>23</a:t>
            </a:fld>
            <a:endParaRPr lang="en-US"/>
          </a:p>
        </p:txBody>
      </p:sp>
    </p:spTree>
    <p:extLst>
      <p:ext uri="{BB962C8B-B14F-4D97-AF65-F5344CB8AC3E}">
        <p14:creationId xmlns:p14="http://schemas.microsoft.com/office/powerpoint/2010/main" val="503157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AD5D40-43AD-438D-90EC-B41851B21FF2}" type="slidenum">
              <a:rPr lang="en-US" smtClean="0"/>
              <a:t>24</a:t>
            </a:fld>
            <a:endParaRPr lang="en-US"/>
          </a:p>
        </p:txBody>
      </p:sp>
    </p:spTree>
    <p:extLst>
      <p:ext uri="{BB962C8B-B14F-4D97-AF65-F5344CB8AC3E}">
        <p14:creationId xmlns:p14="http://schemas.microsoft.com/office/powerpoint/2010/main" val="195077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516D9-3650-E10F-D3A1-00D529022B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76A104-261E-236B-5065-BF9D4381D2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F2FADA-7DFB-65A9-283A-5536E1238FB3}"/>
              </a:ext>
            </a:extLst>
          </p:cNvPr>
          <p:cNvSpPr>
            <a:spLocks noGrp="1"/>
          </p:cNvSpPr>
          <p:nvPr>
            <p:ph type="dt" sz="half" idx="10"/>
          </p:nvPr>
        </p:nvSpPr>
        <p:spPr/>
        <p:txBody>
          <a:bodyPr/>
          <a:lstStyle/>
          <a:p>
            <a:fld id="{6399E24D-4B4B-414A-8418-16CBBE7AA03B}" type="datetimeFigureOut">
              <a:rPr lang="en-US" smtClean="0"/>
              <a:t>5/27/2025</a:t>
            </a:fld>
            <a:endParaRPr lang="en-US"/>
          </a:p>
        </p:txBody>
      </p:sp>
      <p:sp>
        <p:nvSpPr>
          <p:cNvPr id="5" name="Footer Placeholder 4">
            <a:extLst>
              <a:ext uri="{FF2B5EF4-FFF2-40B4-BE49-F238E27FC236}">
                <a16:creationId xmlns:a16="http://schemas.microsoft.com/office/drawing/2014/main" id="{7E5FF64A-0F0C-5363-A770-95E8D66DF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B0F110-BCEC-522E-4030-399EABE63883}"/>
              </a:ext>
            </a:extLst>
          </p:cNvPr>
          <p:cNvSpPr>
            <a:spLocks noGrp="1"/>
          </p:cNvSpPr>
          <p:nvPr>
            <p:ph type="sldNum" sz="quarter" idx="12"/>
          </p:nvPr>
        </p:nvSpPr>
        <p:spPr/>
        <p:txBody>
          <a:bodyPr/>
          <a:lstStyle/>
          <a:p>
            <a:fld id="{E78BABE6-EBC8-41A8-8ABE-97001CF2F4D4}" type="slidenum">
              <a:rPr lang="en-US" smtClean="0"/>
              <a:t>‹#›</a:t>
            </a:fld>
            <a:endParaRPr lang="en-US"/>
          </a:p>
        </p:txBody>
      </p:sp>
    </p:spTree>
    <p:extLst>
      <p:ext uri="{BB962C8B-B14F-4D97-AF65-F5344CB8AC3E}">
        <p14:creationId xmlns:p14="http://schemas.microsoft.com/office/powerpoint/2010/main" val="3189832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303ED-461B-2134-52E0-E0631AC04B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AB4ED8-B36A-7676-DDCA-44525E13FF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6ECC81-5907-1C75-D951-649909A9140D}"/>
              </a:ext>
            </a:extLst>
          </p:cNvPr>
          <p:cNvSpPr>
            <a:spLocks noGrp="1"/>
          </p:cNvSpPr>
          <p:nvPr>
            <p:ph type="dt" sz="half" idx="10"/>
          </p:nvPr>
        </p:nvSpPr>
        <p:spPr/>
        <p:txBody>
          <a:bodyPr/>
          <a:lstStyle/>
          <a:p>
            <a:fld id="{6399E24D-4B4B-414A-8418-16CBBE7AA03B}" type="datetimeFigureOut">
              <a:rPr lang="en-US" smtClean="0"/>
              <a:t>5/27/2025</a:t>
            </a:fld>
            <a:endParaRPr lang="en-US"/>
          </a:p>
        </p:txBody>
      </p:sp>
      <p:sp>
        <p:nvSpPr>
          <p:cNvPr id="5" name="Footer Placeholder 4">
            <a:extLst>
              <a:ext uri="{FF2B5EF4-FFF2-40B4-BE49-F238E27FC236}">
                <a16:creationId xmlns:a16="http://schemas.microsoft.com/office/drawing/2014/main" id="{181C38DB-A9D3-9A14-5A0E-EC1770DCDF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B9B8EE-C000-6BBE-8584-0CDFBF0DC689}"/>
              </a:ext>
            </a:extLst>
          </p:cNvPr>
          <p:cNvSpPr>
            <a:spLocks noGrp="1"/>
          </p:cNvSpPr>
          <p:nvPr>
            <p:ph type="sldNum" sz="quarter" idx="12"/>
          </p:nvPr>
        </p:nvSpPr>
        <p:spPr/>
        <p:txBody>
          <a:bodyPr/>
          <a:lstStyle/>
          <a:p>
            <a:fld id="{E78BABE6-EBC8-41A8-8ABE-97001CF2F4D4}" type="slidenum">
              <a:rPr lang="en-US" smtClean="0"/>
              <a:t>‹#›</a:t>
            </a:fld>
            <a:endParaRPr lang="en-US"/>
          </a:p>
        </p:txBody>
      </p:sp>
    </p:spTree>
    <p:extLst>
      <p:ext uri="{BB962C8B-B14F-4D97-AF65-F5344CB8AC3E}">
        <p14:creationId xmlns:p14="http://schemas.microsoft.com/office/powerpoint/2010/main" val="3263411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572E2E-9744-0C7A-53BA-1D4E3DCEA74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ECFACE-D726-60FD-C109-E96E57A2B39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8F2093-A285-BA69-81F4-861D9E875FDF}"/>
              </a:ext>
            </a:extLst>
          </p:cNvPr>
          <p:cNvSpPr>
            <a:spLocks noGrp="1"/>
          </p:cNvSpPr>
          <p:nvPr>
            <p:ph type="dt" sz="half" idx="10"/>
          </p:nvPr>
        </p:nvSpPr>
        <p:spPr/>
        <p:txBody>
          <a:bodyPr/>
          <a:lstStyle/>
          <a:p>
            <a:fld id="{6399E24D-4B4B-414A-8418-16CBBE7AA03B}" type="datetimeFigureOut">
              <a:rPr lang="en-US" smtClean="0"/>
              <a:t>5/27/2025</a:t>
            </a:fld>
            <a:endParaRPr lang="en-US"/>
          </a:p>
        </p:txBody>
      </p:sp>
      <p:sp>
        <p:nvSpPr>
          <p:cNvPr id="5" name="Footer Placeholder 4">
            <a:extLst>
              <a:ext uri="{FF2B5EF4-FFF2-40B4-BE49-F238E27FC236}">
                <a16:creationId xmlns:a16="http://schemas.microsoft.com/office/drawing/2014/main" id="{88477DE3-47B6-EACE-37F3-3317A8075F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E23232-FADA-31B2-10DD-2CB345D9BFA8}"/>
              </a:ext>
            </a:extLst>
          </p:cNvPr>
          <p:cNvSpPr>
            <a:spLocks noGrp="1"/>
          </p:cNvSpPr>
          <p:nvPr>
            <p:ph type="sldNum" sz="quarter" idx="12"/>
          </p:nvPr>
        </p:nvSpPr>
        <p:spPr/>
        <p:txBody>
          <a:bodyPr/>
          <a:lstStyle/>
          <a:p>
            <a:fld id="{E78BABE6-EBC8-41A8-8ABE-97001CF2F4D4}" type="slidenum">
              <a:rPr lang="en-US" smtClean="0"/>
              <a:t>‹#›</a:t>
            </a:fld>
            <a:endParaRPr lang="en-US"/>
          </a:p>
        </p:txBody>
      </p:sp>
    </p:spTree>
    <p:extLst>
      <p:ext uri="{BB962C8B-B14F-4D97-AF65-F5344CB8AC3E}">
        <p14:creationId xmlns:p14="http://schemas.microsoft.com/office/powerpoint/2010/main" val="7318489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48D7368D-31D9-8101-473D-CD39E706FD22}"/>
              </a:ext>
              <a:ext uri="{C183D7F6-B498-43B3-948B-1728B52AA6E4}">
                <adec:decorative xmlns:adec="http://schemas.microsoft.com/office/drawing/2017/decorative" val="1"/>
              </a:ext>
            </a:extLst>
          </p:cNvPr>
          <p:cNvSpPr/>
          <p:nvPr/>
        </p:nvSpPr>
        <p:spPr>
          <a:xfrm>
            <a:off x="5796401" y="3378954"/>
            <a:ext cx="6394567" cy="3479046"/>
          </a:xfrm>
          <a:custGeom>
            <a:avLst/>
            <a:gdLst>
              <a:gd name="connsiteX0" fmla="*/ 5171297 w 6394567"/>
              <a:gd name="connsiteY0" fmla="*/ 284 h 3479046"/>
              <a:gd name="connsiteX1" fmla="*/ 6394290 w 6394567"/>
              <a:gd name="connsiteY1" fmla="*/ 430072 h 3479046"/>
              <a:gd name="connsiteX2" fmla="*/ 6394567 w 6394567"/>
              <a:gd name="connsiteY2" fmla="*/ 430316 h 3479046"/>
              <a:gd name="connsiteX3" fmla="*/ 6394567 w 6394567"/>
              <a:gd name="connsiteY3" fmla="*/ 3479046 h 3479046"/>
              <a:gd name="connsiteX4" fmla="*/ 0 w 6394567"/>
              <a:gd name="connsiteY4" fmla="*/ 3479046 h 3479046"/>
              <a:gd name="connsiteX5" fmla="*/ 3916974 w 6394567"/>
              <a:gd name="connsiteY5" fmla="*/ 405504 h 3479046"/>
              <a:gd name="connsiteX6" fmla="*/ 3959456 w 6394567"/>
              <a:gd name="connsiteY6" fmla="*/ 373857 h 3479046"/>
              <a:gd name="connsiteX7" fmla="*/ 5052215 w 6394567"/>
              <a:gd name="connsiteY7" fmla="*/ 1756 h 3479046"/>
              <a:gd name="connsiteX8" fmla="*/ 5171297 w 6394567"/>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4567" h="3479046">
                <a:moveTo>
                  <a:pt x="5171297" y="284"/>
                </a:moveTo>
                <a:cubicBezTo>
                  <a:pt x="5607674" y="7531"/>
                  <a:pt x="6039042" y="153650"/>
                  <a:pt x="6394290" y="430072"/>
                </a:cubicBezTo>
                <a:lnTo>
                  <a:pt x="6394567" y="430316"/>
                </a:lnTo>
                <a:lnTo>
                  <a:pt x="6394567"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39000">
                <a:schemeClr val="bg2"/>
              </a:gs>
              <a:gs pos="100000">
                <a:schemeClr val="accent1">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FF32C74-82F4-2A29-889B-EF23CEE6AA4F}"/>
              </a:ext>
            </a:extLst>
          </p:cNvPr>
          <p:cNvSpPr>
            <a:spLocks noGrp="1"/>
          </p:cNvSpPr>
          <p:nvPr>
            <p:ph type="ctrTitle"/>
          </p:nvPr>
        </p:nvSpPr>
        <p:spPr>
          <a:xfrm>
            <a:off x="1066801" y="1122363"/>
            <a:ext cx="6211185" cy="2305246"/>
          </a:xfrm>
        </p:spPr>
        <p:txBody>
          <a:bodyPr anchor="b">
            <a:normAutofit/>
          </a:bodyPr>
          <a:lstStyle>
            <a:lvl1pPr algn="l">
              <a:lnSpc>
                <a:spcPct val="100000"/>
              </a:lnSpc>
              <a:defRPr sz="3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4ACADD6-278F-604C-8A38-BBBAFC6754E8}"/>
              </a:ext>
            </a:extLst>
          </p:cNvPr>
          <p:cNvSpPr>
            <a:spLocks noGrp="1"/>
          </p:cNvSpPr>
          <p:nvPr>
            <p:ph type="subTitle" idx="1"/>
          </p:nvPr>
        </p:nvSpPr>
        <p:spPr>
          <a:xfrm>
            <a:off x="1066802" y="3549048"/>
            <a:ext cx="5029198" cy="1956278"/>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DC43946B-3F5A-C916-B62B-8D5938EA8285}"/>
              </a:ext>
            </a:extLst>
          </p:cNvPr>
          <p:cNvSpPr>
            <a:spLocks noGrp="1"/>
          </p:cNvSpPr>
          <p:nvPr>
            <p:ph type="dt" sz="half" idx="10"/>
          </p:nvPr>
        </p:nvSpPr>
        <p:spPr/>
        <p:txBody>
          <a:bodyPr/>
          <a:lstStyle/>
          <a:p>
            <a:fld id="{1E351CED-465B-40B5-ADCE-957C918F227B}" type="datetimeFigureOut">
              <a:rPr lang="en-US" smtClean="0"/>
              <a:t>5/27/2025</a:t>
            </a:fld>
            <a:endParaRPr lang="en-US"/>
          </a:p>
        </p:txBody>
      </p:sp>
      <p:sp>
        <p:nvSpPr>
          <p:cNvPr id="5" name="Footer Placeholder 4">
            <a:extLst>
              <a:ext uri="{FF2B5EF4-FFF2-40B4-BE49-F238E27FC236}">
                <a16:creationId xmlns:a16="http://schemas.microsoft.com/office/drawing/2014/main" id="{5986539F-2DB8-FCDA-C884-9C3CD29B8C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DAA7B3-5D3B-D493-8F6F-1FEBB8576D62}"/>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2797546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A4769-9A55-AF9B-4CE4-DFA07E711CF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CE45D9E-DBB4-B890-88D5-B4C03599EC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AE15260-1C0B-A965-3114-D7C40D18BDF4}"/>
              </a:ext>
            </a:extLst>
          </p:cNvPr>
          <p:cNvSpPr>
            <a:spLocks noGrp="1"/>
          </p:cNvSpPr>
          <p:nvPr>
            <p:ph type="dt" sz="half" idx="10"/>
          </p:nvPr>
        </p:nvSpPr>
        <p:spPr/>
        <p:txBody>
          <a:bodyPr/>
          <a:lstStyle/>
          <a:p>
            <a:fld id="{1E351CED-465B-40B5-ADCE-957C918F227B}" type="datetimeFigureOut">
              <a:rPr lang="en-US" smtClean="0"/>
              <a:t>5/27/2025</a:t>
            </a:fld>
            <a:endParaRPr lang="en-US"/>
          </a:p>
        </p:txBody>
      </p:sp>
      <p:sp>
        <p:nvSpPr>
          <p:cNvPr id="5" name="Footer Placeholder 4">
            <a:extLst>
              <a:ext uri="{FF2B5EF4-FFF2-40B4-BE49-F238E27FC236}">
                <a16:creationId xmlns:a16="http://schemas.microsoft.com/office/drawing/2014/main" id="{19AAF4D1-0334-3F24-69B4-06C7BD7426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8BA76D-3B8B-429D-9B32-54D6A6297C0A}"/>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26630527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8D9C414-4A2F-78AF-ED60-6130D4C563B3}"/>
              </a:ext>
            </a:extLst>
          </p:cNvPr>
          <p:cNvSpPr/>
          <p:nvPr/>
        </p:nvSpPr>
        <p:spPr>
          <a:xfrm>
            <a:off x="6284115" y="3378954"/>
            <a:ext cx="5907885" cy="3479046"/>
          </a:xfrm>
          <a:custGeom>
            <a:avLst/>
            <a:gdLst>
              <a:gd name="connsiteX0" fmla="*/ 5171297 w 5907885"/>
              <a:gd name="connsiteY0" fmla="*/ 284 h 3479046"/>
              <a:gd name="connsiteX1" fmla="*/ 5813217 w 5907885"/>
              <a:gd name="connsiteY1" fmla="*/ 114238 h 3479046"/>
              <a:gd name="connsiteX2" fmla="*/ 5907885 w 5907885"/>
              <a:gd name="connsiteY2" fmla="*/ 151524 h 3479046"/>
              <a:gd name="connsiteX3" fmla="*/ 5907885 w 5907885"/>
              <a:gd name="connsiteY3" fmla="*/ 3479046 h 3479046"/>
              <a:gd name="connsiteX4" fmla="*/ 0 w 5907885"/>
              <a:gd name="connsiteY4" fmla="*/ 3479046 h 3479046"/>
              <a:gd name="connsiteX5" fmla="*/ 3916974 w 5907885"/>
              <a:gd name="connsiteY5" fmla="*/ 405504 h 3479046"/>
              <a:gd name="connsiteX6" fmla="*/ 3959456 w 5907885"/>
              <a:gd name="connsiteY6" fmla="*/ 373857 h 3479046"/>
              <a:gd name="connsiteX7" fmla="*/ 5052215 w 5907885"/>
              <a:gd name="connsiteY7" fmla="*/ 1756 h 3479046"/>
              <a:gd name="connsiteX8" fmla="*/ 5171297 w 5907885"/>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07885" h="3479046">
                <a:moveTo>
                  <a:pt x="5171297" y="284"/>
                </a:moveTo>
                <a:cubicBezTo>
                  <a:pt x="5389485" y="3908"/>
                  <a:pt x="5606422" y="42249"/>
                  <a:pt x="5813217" y="114238"/>
                </a:cubicBezTo>
                <a:lnTo>
                  <a:pt x="5907885" y="151524"/>
                </a:lnTo>
                <a:lnTo>
                  <a:pt x="5907885"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23000">
                <a:schemeClr val="bg2"/>
              </a:gs>
              <a:gs pos="100000">
                <a:schemeClr val="accent1">
                  <a:lumMod val="60000"/>
                  <a:lumOff val="4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13410AE4-7FC7-589E-B6D3-0DA7B5FC5CE3}"/>
              </a:ext>
            </a:extLst>
          </p:cNvPr>
          <p:cNvSpPr/>
          <p:nvPr/>
        </p:nvSpPr>
        <p:spPr>
          <a:xfrm flipH="1" flipV="1">
            <a:off x="0" y="0"/>
            <a:ext cx="2923855" cy="1479128"/>
          </a:xfrm>
          <a:custGeom>
            <a:avLst/>
            <a:gdLst>
              <a:gd name="connsiteX0" fmla="*/ 2923855 w 2923855"/>
              <a:gd name="connsiteY0" fmla="*/ 1479128 h 1479128"/>
              <a:gd name="connsiteX1" fmla="*/ 0 w 2923855"/>
              <a:gd name="connsiteY1" fmla="*/ 1479128 h 1479128"/>
              <a:gd name="connsiteX2" fmla="*/ 1368245 w 2923855"/>
              <a:gd name="connsiteY2" fmla="*/ 405504 h 1479128"/>
              <a:gd name="connsiteX3" fmla="*/ 1410727 w 2923855"/>
              <a:gd name="connsiteY3" fmla="*/ 373857 h 1479128"/>
              <a:gd name="connsiteX4" fmla="*/ 2503486 w 2923855"/>
              <a:gd name="connsiteY4" fmla="*/ 1756 h 1479128"/>
              <a:gd name="connsiteX5" fmla="*/ 2622568 w 2923855"/>
              <a:gd name="connsiteY5" fmla="*/ 284 h 1479128"/>
              <a:gd name="connsiteX6" fmla="*/ 2785835 w 2923855"/>
              <a:gd name="connsiteY6" fmla="*/ 9494 h 1479128"/>
              <a:gd name="connsiteX7" fmla="*/ 2923855 w 2923855"/>
              <a:gd name="connsiteY7" fmla="*/ 28352 h 147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3855" h="1479128">
                <a:moveTo>
                  <a:pt x="2923855" y="1479128"/>
                </a:moveTo>
                <a:lnTo>
                  <a:pt x="0" y="1479128"/>
                </a:lnTo>
                <a:lnTo>
                  <a:pt x="1368245" y="405504"/>
                </a:lnTo>
                <a:lnTo>
                  <a:pt x="1410727" y="373857"/>
                </a:lnTo>
                <a:cubicBezTo>
                  <a:pt x="1742357" y="139664"/>
                  <a:pt x="2122368" y="17528"/>
                  <a:pt x="2503486" y="1756"/>
                </a:cubicBezTo>
                <a:cubicBezTo>
                  <a:pt x="2543187" y="114"/>
                  <a:pt x="2582898" y="-375"/>
                  <a:pt x="2622568" y="284"/>
                </a:cubicBezTo>
                <a:cubicBezTo>
                  <a:pt x="2677115" y="1190"/>
                  <a:pt x="2731584" y="4266"/>
                  <a:pt x="2785835" y="9494"/>
                </a:cubicBezTo>
                <a:lnTo>
                  <a:pt x="2923855" y="28352"/>
                </a:lnTo>
                <a:close/>
              </a:path>
            </a:pathLst>
          </a:custGeom>
          <a:gradFill>
            <a:gsLst>
              <a:gs pos="33000">
                <a:schemeClr val="bg2"/>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B381CBD-08D9-3C9A-7620-24F2D6404893}"/>
              </a:ext>
            </a:extLst>
          </p:cNvPr>
          <p:cNvSpPr>
            <a:spLocks noGrp="1"/>
          </p:cNvSpPr>
          <p:nvPr>
            <p:ph type="title"/>
          </p:nvPr>
        </p:nvSpPr>
        <p:spPr>
          <a:xfrm>
            <a:off x="1066800" y="1709738"/>
            <a:ext cx="6455434" cy="29812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ED5AE2B-1716-CEEC-73F8-E81F59192562}"/>
              </a:ext>
            </a:extLst>
          </p:cNvPr>
          <p:cNvSpPr>
            <a:spLocks noGrp="1"/>
          </p:cNvSpPr>
          <p:nvPr>
            <p:ph type="body" idx="1"/>
          </p:nvPr>
        </p:nvSpPr>
        <p:spPr>
          <a:xfrm>
            <a:off x="1066800" y="4759252"/>
            <a:ext cx="5397260" cy="955748"/>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CF3052-6EE8-979F-04FB-1B8DF81F29B9}"/>
              </a:ext>
            </a:extLst>
          </p:cNvPr>
          <p:cNvSpPr>
            <a:spLocks noGrp="1"/>
          </p:cNvSpPr>
          <p:nvPr>
            <p:ph type="dt" sz="half" idx="10"/>
          </p:nvPr>
        </p:nvSpPr>
        <p:spPr/>
        <p:txBody>
          <a:bodyPr/>
          <a:lstStyle/>
          <a:p>
            <a:fld id="{1E351CED-465B-40B5-ADCE-957C918F227B}" type="datetimeFigureOut">
              <a:rPr lang="en-US" smtClean="0"/>
              <a:t>5/27/2025</a:t>
            </a:fld>
            <a:endParaRPr lang="en-US"/>
          </a:p>
        </p:txBody>
      </p:sp>
      <p:sp>
        <p:nvSpPr>
          <p:cNvPr id="5" name="Footer Placeholder 4">
            <a:extLst>
              <a:ext uri="{FF2B5EF4-FFF2-40B4-BE49-F238E27FC236}">
                <a16:creationId xmlns:a16="http://schemas.microsoft.com/office/drawing/2014/main" id="{7D986285-161A-6869-27C2-0A159C2344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7ED64F-5DAB-238D-C34A-1DCCB12221DD}"/>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12948943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484D0-7460-7B08-F1EE-96EABE40212A}"/>
              </a:ext>
            </a:extLst>
          </p:cNvPr>
          <p:cNvSpPr>
            <a:spLocks noGrp="1"/>
          </p:cNvSpPr>
          <p:nvPr>
            <p:ph type="title"/>
          </p:nvPr>
        </p:nvSpPr>
        <p:spPr>
          <a:xfrm>
            <a:off x="1066799" y="936841"/>
            <a:ext cx="10092477" cy="953669"/>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780B7F9-8ECB-7079-A11E-51D3903E2B1A}"/>
              </a:ext>
            </a:extLst>
          </p:cNvPr>
          <p:cNvSpPr>
            <a:spLocks noGrp="1"/>
          </p:cNvSpPr>
          <p:nvPr>
            <p:ph sz="half" idx="1"/>
          </p:nvPr>
        </p:nvSpPr>
        <p:spPr>
          <a:xfrm>
            <a:off x="1066800" y="2117341"/>
            <a:ext cx="4809482" cy="37601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4E97161-CAF5-CA48-D814-7ACD43AB99E1}"/>
              </a:ext>
            </a:extLst>
          </p:cNvPr>
          <p:cNvSpPr>
            <a:spLocks noGrp="1"/>
          </p:cNvSpPr>
          <p:nvPr>
            <p:ph sz="half" idx="2"/>
          </p:nvPr>
        </p:nvSpPr>
        <p:spPr>
          <a:xfrm>
            <a:off x="6349795" y="2117341"/>
            <a:ext cx="4809482" cy="37601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23BD680-4E7A-5155-3CAE-6BD44EE8BA83}"/>
              </a:ext>
            </a:extLst>
          </p:cNvPr>
          <p:cNvSpPr>
            <a:spLocks noGrp="1"/>
          </p:cNvSpPr>
          <p:nvPr>
            <p:ph type="dt" sz="half" idx="10"/>
          </p:nvPr>
        </p:nvSpPr>
        <p:spPr/>
        <p:txBody>
          <a:bodyPr/>
          <a:lstStyle/>
          <a:p>
            <a:fld id="{1E351CED-465B-40B5-ADCE-957C918F227B}" type="datetimeFigureOut">
              <a:rPr lang="en-US" smtClean="0"/>
              <a:t>5/27/2025</a:t>
            </a:fld>
            <a:endParaRPr lang="en-US"/>
          </a:p>
        </p:txBody>
      </p:sp>
      <p:sp>
        <p:nvSpPr>
          <p:cNvPr id="6" name="Footer Placeholder 5">
            <a:extLst>
              <a:ext uri="{FF2B5EF4-FFF2-40B4-BE49-F238E27FC236}">
                <a16:creationId xmlns:a16="http://schemas.microsoft.com/office/drawing/2014/main" id="{4F6A152D-EFF2-B3AA-3F25-14E1136734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BD6032-FD7A-BFFD-9BE5-48EDBEFBD147}"/>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40874037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47F4D-4855-340E-03F3-4860885EC671}"/>
              </a:ext>
            </a:extLst>
          </p:cNvPr>
          <p:cNvSpPr>
            <a:spLocks noGrp="1"/>
          </p:cNvSpPr>
          <p:nvPr>
            <p:ph type="title"/>
          </p:nvPr>
        </p:nvSpPr>
        <p:spPr>
          <a:xfrm>
            <a:off x="1066800" y="963283"/>
            <a:ext cx="10096500" cy="916004"/>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3CEB472-7426-C288-B5F6-0A1232DCED65}"/>
              </a:ext>
            </a:extLst>
          </p:cNvPr>
          <p:cNvSpPr>
            <a:spLocks noGrp="1"/>
          </p:cNvSpPr>
          <p:nvPr>
            <p:ph type="body" idx="1"/>
          </p:nvPr>
        </p:nvSpPr>
        <p:spPr>
          <a:xfrm>
            <a:off x="1066801" y="1879287"/>
            <a:ext cx="4739628" cy="582117"/>
          </a:xfrm>
        </p:spPr>
        <p:txBody>
          <a:bodyPr anchor="b">
            <a:noAutofit/>
          </a:bodyPr>
          <a:lstStyle>
            <a:lvl1pPr marL="0" indent="0">
              <a:buNone/>
              <a:defRPr sz="1400" b="1" cap="all" spc="25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194F9C-B6FA-97C3-F618-0CF956CB53B2}"/>
              </a:ext>
            </a:extLst>
          </p:cNvPr>
          <p:cNvSpPr>
            <a:spLocks noGrp="1"/>
          </p:cNvSpPr>
          <p:nvPr>
            <p:ph sz="half" idx="2"/>
          </p:nvPr>
        </p:nvSpPr>
        <p:spPr>
          <a:xfrm>
            <a:off x="1066801" y="2505075"/>
            <a:ext cx="4739628" cy="3389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F5665C-7910-AFA2-350F-42C06ED5AF47}"/>
              </a:ext>
            </a:extLst>
          </p:cNvPr>
          <p:cNvSpPr>
            <a:spLocks noGrp="1"/>
          </p:cNvSpPr>
          <p:nvPr>
            <p:ph type="body" sz="quarter" idx="3"/>
          </p:nvPr>
        </p:nvSpPr>
        <p:spPr>
          <a:xfrm>
            <a:off x="6400330" y="1879287"/>
            <a:ext cx="4762970" cy="582117"/>
          </a:xfrm>
        </p:spPr>
        <p:txBody>
          <a:bodyPr anchor="b">
            <a:noAutofit/>
          </a:bodyPr>
          <a:lstStyle>
            <a:lvl1pPr marL="0" indent="0">
              <a:buNone/>
              <a:defRPr sz="1400" b="1" cap="all" spc="25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71352E-1DE0-F0CD-6F81-1D8FF59C2B0D}"/>
              </a:ext>
            </a:extLst>
          </p:cNvPr>
          <p:cNvSpPr>
            <a:spLocks noGrp="1"/>
          </p:cNvSpPr>
          <p:nvPr>
            <p:ph sz="quarter" idx="4"/>
          </p:nvPr>
        </p:nvSpPr>
        <p:spPr>
          <a:xfrm>
            <a:off x="6400330" y="2505075"/>
            <a:ext cx="4762970" cy="33896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38F7E4-7D9E-4736-3269-4F0C46996125}"/>
              </a:ext>
            </a:extLst>
          </p:cNvPr>
          <p:cNvSpPr>
            <a:spLocks noGrp="1"/>
          </p:cNvSpPr>
          <p:nvPr>
            <p:ph type="dt" sz="half" idx="10"/>
          </p:nvPr>
        </p:nvSpPr>
        <p:spPr/>
        <p:txBody>
          <a:bodyPr/>
          <a:lstStyle/>
          <a:p>
            <a:fld id="{1E351CED-465B-40B5-ADCE-957C918F227B}" type="datetimeFigureOut">
              <a:rPr lang="en-US" smtClean="0"/>
              <a:t>5/27/2025</a:t>
            </a:fld>
            <a:endParaRPr lang="en-US"/>
          </a:p>
        </p:txBody>
      </p:sp>
      <p:sp>
        <p:nvSpPr>
          <p:cNvPr id="8" name="Footer Placeholder 7">
            <a:extLst>
              <a:ext uri="{FF2B5EF4-FFF2-40B4-BE49-F238E27FC236}">
                <a16:creationId xmlns:a16="http://schemas.microsoft.com/office/drawing/2014/main" id="{218386CF-9A84-8D2A-BC47-C951DD9949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80844D-FE1F-49E7-3BBD-527FB72ECD1D}"/>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34710984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F691C-93A5-1364-00A9-A470C289F365}"/>
              </a:ext>
            </a:extLst>
          </p:cNvPr>
          <p:cNvSpPr>
            <a:spLocks noGrp="1"/>
          </p:cNvSpPr>
          <p:nvPr>
            <p:ph type="title"/>
          </p:nvPr>
        </p:nvSpPr>
        <p:spPr>
          <a:xfrm>
            <a:off x="1066800" y="1357223"/>
            <a:ext cx="8886884" cy="1043078"/>
          </a:xfrm>
        </p:spPr>
        <p:txBody>
          <a:bodyPr anchor="t"/>
          <a:lstStyle/>
          <a:p>
            <a:r>
              <a:rPr lang="en-US"/>
              <a:t>Click to edit Master title style</a:t>
            </a:r>
            <a:endParaRPr lang="en-US" dirty="0"/>
          </a:p>
        </p:txBody>
      </p:sp>
      <p:sp>
        <p:nvSpPr>
          <p:cNvPr id="3" name="Date Placeholder 2">
            <a:extLst>
              <a:ext uri="{FF2B5EF4-FFF2-40B4-BE49-F238E27FC236}">
                <a16:creationId xmlns:a16="http://schemas.microsoft.com/office/drawing/2014/main" id="{76E055BD-4154-B9D1-0B5B-B1E3A06B6B31}"/>
              </a:ext>
            </a:extLst>
          </p:cNvPr>
          <p:cNvSpPr>
            <a:spLocks noGrp="1"/>
          </p:cNvSpPr>
          <p:nvPr>
            <p:ph type="dt" sz="half" idx="10"/>
          </p:nvPr>
        </p:nvSpPr>
        <p:spPr/>
        <p:txBody>
          <a:bodyPr/>
          <a:lstStyle/>
          <a:p>
            <a:fld id="{1E351CED-465B-40B5-ADCE-957C918F227B}" type="datetimeFigureOut">
              <a:rPr lang="en-US" smtClean="0"/>
              <a:t>5/27/2025</a:t>
            </a:fld>
            <a:endParaRPr lang="en-US"/>
          </a:p>
        </p:txBody>
      </p:sp>
      <p:sp>
        <p:nvSpPr>
          <p:cNvPr id="4" name="Footer Placeholder 3">
            <a:extLst>
              <a:ext uri="{FF2B5EF4-FFF2-40B4-BE49-F238E27FC236}">
                <a16:creationId xmlns:a16="http://schemas.microsoft.com/office/drawing/2014/main" id="{0C2A9E4A-03D1-7A8B-233D-014A3248F0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2CEFC4-D276-DF45-F395-F5BD2EA70114}"/>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34265328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12C0AD-76F4-FCE4-2717-0A9AA4351B6D}"/>
              </a:ext>
            </a:extLst>
          </p:cNvPr>
          <p:cNvSpPr>
            <a:spLocks noGrp="1"/>
          </p:cNvSpPr>
          <p:nvPr>
            <p:ph type="dt" sz="half" idx="10"/>
          </p:nvPr>
        </p:nvSpPr>
        <p:spPr/>
        <p:txBody>
          <a:bodyPr/>
          <a:lstStyle/>
          <a:p>
            <a:fld id="{1E351CED-465B-40B5-ADCE-957C918F227B}" type="datetimeFigureOut">
              <a:rPr lang="en-US" smtClean="0"/>
              <a:t>5/27/2025</a:t>
            </a:fld>
            <a:endParaRPr lang="en-US"/>
          </a:p>
        </p:txBody>
      </p:sp>
      <p:sp>
        <p:nvSpPr>
          <p:cNvPr id="3" name="Footer Placeholder 2">
            <a:extLst>
              <a:ext uri="{FF2B5EF4-FFF2-40B4-BE49-F238E27FC236}">
                <a16:creationId xmlns:a16="http://schemas.microsoft.com/office/drawing/2014/main" id="{BE83BB66-3F41-7F1D-5108-B3F679A88E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AA6DA0-07AE-4BE4-B82F-7936D0E3E37D}"/>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7329029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BFB75-C953-0BD0-4E2E-717767426228}"/>
              </a:ext>
            </a:extLst>
          </p:cNvPr>
          <p:cNvSpPr>
            <a:spLocks noGrp="1"/>
          </p:cNvSpPr>
          <p:nvPr>
            <p:ph type="title"/>
          </p:nvPr>
        </p:nvSpPr>
        <p:spPr>
          <a:xfrm>
            <a:off x="1066800" y="770626"/>
            <a:ext cx="3705225" cy="1286774"/>
          </a:xfrm>
        </p:spPr>
        <p:txBody>
          <a:bodyPr anchor="b">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8E1AA52-60F3-40F2-673B-5848F4253FF0}"/>
              </a:ext>
            </a:extLst>
          </p:cNvPr>
          <p:cNvSpPr>
            <a:spLocks noGrp="1"/>
          </p:cNvSpPr>
          <p:nvPr>
            <p:ph idx="1"/>
          </p:nvPr>
        </p:nvSpPr>
        <p:spPr>
          <a:xfrm>
            <a:off x="5183188" y="1075426"/>
            <a:ext cx="5980112" cy="476837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0167E8-C561-5A72-AED3-442F66DDEE31}"/>
              </a:ext>
            </a:extLst>
          </p:cNvPr>
          <p:cNvSpPr>
            <a:spLocks noGrp="1"/>
          </p:cNvSpPr>
          <p:nvPr>
            <p:ph type="body" sz="half" idx="2"/>
          </p:nvPr>
        </p:nvSpPr>
        <p:spPr>
          <a:xfrm>
            <a:off x="1066800" y="2057400"/>
            <a:ext cx="37052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DBFED3-7CB3-1B8B-9504-13A121CAD015}"/>
              </a:ext>
            </a:extLst>
          </p:cNvPr>
          <p:cNvSpPr>
            <a:spLocks noGrp="1"/>
          </p:cNvSpPr>
          <p:nvPr>
            <p:ph type="dt" sz="half" idx="10"/>
          </p:nvPr>
        </p:nvSpPr>
        <p:spPr/>
        <p:txBody>
          <a:bodyPr/>
          <a:lstStyle/>
          <a:p>
            <a:fld id="{1E351CED-465B-40B5-ADCE-957C918F227B}" type="datetimeFigureOut">
              <a:rPr lang="en-US" smtClean="0"/>
              <a:t>5/27/2025</a:t>
            </a:fld>
            <a:endParaRPr lang="en-US"/>
          </a:p>
        </p:txBody>
      </p:sp>
      <p:sp>
        <p:nvSpPr>
          <p:cNvPr id="6" name="Footer Placeholder 5">
            <a:extLst>
              <a:ext uri="{FF2B5EF4-FFF2-40B4-BE49-F238E27FC236}">
                <a16:creationId xmlns:a16="http://schemas.microsoft.com/office/drawing/2014/main" id="{152456C9-19A0-4441-B1AF-B7AFBF642F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8898EA-84CC-411C-0012-D314953696B9}"/>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372795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A57B7-2EC1-428A-C189-FF9D1B6022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1F090E-01C7-EE11-3A1C-88395AD1F1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3A8844-C863-D065-89C8-D2EDD14F6F97}"/>
              </a:ext>
            </a:extLst>
          </p:cNvPr>
          <p:cNvSpPr>
            <a:spLocks noGrp="1"/>
          </p:cNvSpPr>
          <p:nvPr>
            <p:ph type="dt" sz="half" idx="10"/>
          </p:nvPr>
        </p:nvSpPr>
        <p:spPr/>
        <p:txBody>
          <a:bodyPr/>
          <a:lstStyle/>
          <a:p>
            <a:fld id="{6399E24D-4B4B-414A-8418-16CBBE7AA03B}" type="datetimeFigureOut">
              <a:rPr lang="en-US" smtClean="0"/>
              <a:t>5/27/2025</a:t>
            </a:fld>
            <a:endParaRPr lang="en-US"/>
          </a:p>
        </p:txBody>
      </p:sp>
      <p:sp>
        <p:nvSpPr>
          <p:cNvPr id="5" name="Footer Placeholder 4">
            <a:extLst>
              <a:ext uri="{FF2B5EF4-FFF2-40B4-BE49-F238E27FC236}">
                <a16:creationId xmlns:a16="http://schemas.microsoft.com/office/drawing/2014/main" id="{FB0A49F5-2FE0-4B78-6511-9FEADBC00A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539F14-E023-1680-0631-DBF4D75E0A53}"/>
              </a:ext>
            </a:extLst>
          </p:cNvPr>
          <p:cNvSpPr>
            <a:spLocks noGrp="1"/>
          </p:cNvSpPr>
          <p:nvPr>
            <p:ph type="sldNum" sz="quarter" idx="12"/>
          </p:nvPr>
        </p:nvSpPr>
        <p:spPr/>
        <p:txBody>
          <a:bodyPr/>
          <a:lstStyle/>
          <a:p>
            <a:fld id="{E78BABE6-EBC8-41A8-8ABE-97001CF2F4D4}" type="slidenum">
              <a:rPr lang="en-US" smtClean="0"/>
              <a:t>‹#›</a:t>
            </a:fld>
            <a:endParaRPr lang="en-US"/>
          </a:p>
        </p:txBody>
      </p:sp>
    </p:spTree>
    <p:extLst>
      <p:ext uri="{BB962C8B-B14F-4D97-AF65-F5344CB8AC3E}">
        <p14:creationId xmlns:p14="http://schemas.microsoft.com/office/powerpoint/2010/main" val="40908248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C1E10-1458-2553-05B4-313F7E26D210}"/>
              </a:ext>
            </a:extLst>
          </p:cNvPr>
          <p:cNvSpPr>
            <a:spLocks noGrp="1"/>
          </p:cNvSpPr>
          <p:nvPr>
            <p:ph type="title"/>
          </p:nvPr>
        </p:nvSpPr>
        <p:spPr>
          <a:xfrm>
            <a:off x="1066800" y="782128"/>
            <a:ext cx="3705225" cy="1275272"/>
          </a:xfrm>
        </p:spPr>
        <p:txBody>
          <a:bodyPr anchor="b">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43C0F677-F177-6DED-1920-685B9D9FF254}"/>
              </a:ext>
            </a:extLst>
          </p:cNvPr>
          <p:cNvSpPr>
            <a:spLocks noGrp="1"/>
          </p:cNvSpPr>
          <p:nvPr>
            <p:ph type="pic" idx="1"/>
          </p:nvPr>
        </p:nvSpPr>
        <p:spPr>
          <a:xfrm>
            <a:off x="5183188" y="1143000"/>
            <a:ext cx="5980112"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C4D1CB1-2109-480E-8904-4077C94D6E7D}"/>
              </a:ext>
            </a:extLst>
          </p:cNvPr>
          <p:cNvSpPr>
            <a:spLocks noGrp="1"/>
          </p:cNvSpPr>
          <p:nvPr>
            <p:ph type="body" sz="half" idx="2"/>
          </p:nvPr>
        </p:nvSpPr>
        <p:spPr>
          <a:xfrm>
            <a:off x="1066800" y="2057400"/>
            <a:ext cx="3705225" cy="36576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B0DB38-7CB9-2140-BC21-6D2E7DD0B6B5}"/>
              </a:ext>
            </a:extLst>
          </p:cNvPr>
          <p:cNvSpPr>
            <a:spLocks noGrp="1"/>
          </p:cNvSpPr>
          <p:nvPr>
            <p:ph type="dt" sz="half" idx="10"/>
          </p:nvPr>
        </p:nvSpPr>
        <p:spPr/>
        <p:txBody>
          <a:bodyPr/>
          <a:lstStyle/>
          <a:p>
            <a:fld id="{1E351CED-465B-40B5-ADCE-957C918F227B}" type="datetimeFigureOut">
              <a:rPr lang="en-US" smtClean="0"/>
              <a:t>5/27/2025</a:t>
            </a:fld>
            <a:endParaRPr lang="en-US"/>
          </a:p>
        </p:txBody>
      </p:sp>
      <p:sp>
        <p:nvSpPr>
          <p:cNvPr id="6" name="Footer Placeholder 5">
            <a:extLst>
              <a:ext uri="{FF2B5EF4-FFF2-40B4-BE49-F238E27FC236}">
                <a16:creationId xmlns:a16="http://schemas.microsoft.com/office/drawing/2014/main" id="{C7B448AD-3B1D-4B5E-CAB9-BB5FD2CDEB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EEF53D-CF5A-87A2-E973-3B8CCDEBAA2B}"/>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36586691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50D2E-0561-F284-F89A-AAE3CD09AC24}"/>
              </a:ext>
            </a:extLst>
          </p:cNvPr>
          <p:cNvSpPr>
            <a:spLocks noGrp="1"/>
          </p:cNvSpPr>
          <p:nvPr>
            <p:ph type="title"/>
          </p:nvPr>
        </p:nvSpPr>
        <p:spPr>
          <a:xfrm>
            <a:off x="1066800" y="936841"/>
            <a:ext cx="10239338" cy="953669"/>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657C4C-16EC-2477-6332-830F53011D33}"/>
              </a:ext>
            </a:extLst>
          </p:cNvPr>
          <p:cNvSpPr>
            <a:spLocks noGrp="1"/>
          </p:cNvSpPr>
          <p:nvPr>
            <p:ph type="body" orient="vert" idx="1"/>
          </p:nvPr>
        </p:nvSpPr>
        <p:spPr>
          <a:xfrm>
            <a:off x="1069848" y="2139696"/>
            <a:ext cx="10239338" cy="367768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0940D3-6996-1C08-F1AF-87C354657912}"/>
              </a:ext>
            </a:extLst>
          </p:cNvPr>
          <p:cNvSpPr>
            <a:spLocks noGrp="1"/>
          </p:cNvSpPr>
          <p:nvPr>
            <p:ph type="dt" sz="half" idx="10"/>
          </p:nvPr>
        </p:nvSpPr>
        <p:spPr/>
        <p:txBody>
          <a:bodyPr/>
          <a:lstStyle/>
          <a:p>
            <a:fld id="{1E351CED-465B-40B5-ADCE-957C918F227B}" type="datetimeFigureOut">
              <a:rPr lang="en-US" smtClean="0"/>
              <a:t>5/27/2025</a:t>
            </a:fld>
            <a:endParaRPr lang="en-US"/>
          </a:p>
        </p:txBody>
      </p:sp>
      <p:sp>
        <p:nvSpPr>
          <p:cNvPr id="5" name="Footer Placeholder 4">
            <a:extLst>
              <a:ext uri="{FF2B5EF4-FFF2-40B4-BE49-F238E27FC236}">
                <a16:creationId xmlns:a16="http://schemas.microsoft.com/office/drawing/2014/main" id="{4C3676C3-588F-B636-8CE0-AA2CBFBCE9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CEF8A9-EB1E-B344-A4B8-B58D0633630B}"/>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3005542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EF3A28-33E4-2796-AE7A-1234569F5CE0}"/>
              </a:ext>
            </a:extLst>
          </p:cNvPr>
          <p:cNvSpPr>
            <a:spLocks noGrp="1"/>
          </p:cNvSpPr>
          <p:nvPr>
            <p:ph type="title" orient="vert"/>
          </p:nvPr>
        </p:nvSpPr>
        <p:spPr>
          <a:xfrm>
            <a:off x="8844950" y="1081177"/>
            <a:ext cx="2508849" cy="4633823"/>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A6D185FC-2BBB-E997-A5CD-F2C6CF6B7C68}"/>
              </a:ext>
            </a:extLst>
          </p:cNvPr>
          <p:cNvSpPr>
            <a:spLocks noGrp="1"/>
          </p:cNvSpPr>
          <p:nvPr>
            <p:ph type="body" orient="vert" idx="1"/>
          </p:nvPr>
        </p:nvSpPr>
        <p:spPr>
          <a:xfrm>
            <a:off x="1066800" y="1081177"/>
            <a:ext cx="7505700" cy="463382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E314B3C-96CD-071C-C2AD-2C7E04F819C0}"/>
              </a:ext>
            </a:extLst>
          </p:cNvPr>
          <p:cNvSpPr>
            <a:spLocks noGrp="1"/>
          </p:cNvSpPr>
          <p:nvPr>
            <p:ph type="dt" sz="half" idx="10"/>
          </p:nvPr>
        </p:nvSpPr>
        <p:spPr/>
        <p:txBody>
          <a:bodyPr/>
          <a:lstStyle/>
          <a:p>
            <a:fld id="{1E351CED-465B-40B5-ADCE-957C918F227B}" type="datetimeFigureOut">
              <a:rPr lang="en-US" smtClean="0"/>
              <a:t>5/27/2025</a:t>
            </a:fld>
            <a:endParaRPr lang="en-US"/>
          </a:p>
        </p:txBody>
      </p:sp>
      <p:sp>
        <p:nvSpPr>
          <p:cNvPr id="5" name="Footer Placeholder 4">
            <a:extLst>
              <a:ext uri="{FF2B5EF4-FFF2-40B4-BE49-F238E27FC236}">
                <a16:creationId xmlns:a16="http://schemas.microsoft.com/office/drawing/2014/main" id="{F5AA2B04-F5E0-C5A3-C77D-6AE9A9E913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155BC2-C712-C4A4-50EC-E10D88344310}"/>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27960847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5/27/2025</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8429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5/27/2025</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7516763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5/27/2025</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9944708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5/27/2025</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3056928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5/27/2025</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1504724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5/27/2025</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928321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5/27/2025</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769328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C53D0-6D81-6150-6C17-52D3A40EA9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B6186D-1D47-10FE-FFBF-31F81E6BCEF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635DB2-E66D-7A8E-9CD1-97AAE10D45F6}"/>
              </a:ext>
            </a:extLst>
          </p:cNvPr>
          <p:cNvSpPr>
            <a:spLocks noGrp="1"/>
          </p:cNvSpPr>
          <p:nvPr>
            <p:ph type="dt" sz="half" idx="10"/>
          </p:nvPr>
        </p:nvSpPr>
        <p:spPr/>
        <p:txBody>
          <a:bodyPr/>
          <a:lstStyle/>
          <a:p>
            <a:fld id="{6399E24D-4B4B-414A-8418-16CBBE7AA03B}" type="datetimeFigureOut">
              <a:rPr lang="en-US" smtClean="0"/>
              <a:t>5/27/2025</a:t>
            </a:fld>
            <a:endParaRPr lang="en-US"/>
          </a:p>
        </p:txBody>
      </p:sp>
      <p:sp>
        <p:nvSpPr>
          <p:cNvPr id="5" name="Footer Placeholder 4">
            <a:extLst>
              <a:ext uri="{FF2B5EF4-FFF2-40B4-BE49-F238E27FC236}">
                <a16:creationId xmlns:a16="http://schemas.microsoft.com/office/drawing/2014/main" id="{8CE97BF4-73BE-A0E5-0AEE-46320FC4CC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91814B-8D5D-3A6B-8B8A-DBD8D314F2BF}"/>
              </a:ext>
            </a:extLst>
          </p:cNvPr>
          <p:cNvSpPr>
            <a:spLocks noGrp="1"/>
          </p:cNvSpPr>
          <p:nvPr>
            <p:ph type="sldNum" sz="quarter" idx="12"/>
          </p:nvPr>
        </p:nvSpPr>
        <p:spPr/>
        <p:txBody>
          <a:bodyPr/>
          <a:lstStyle/>
          <a:p>
            <a:fld id="{E78BABE6-EBC8-41A8-8ABE-97001CF2F4D4}" type="slidenum">
              <a:rPr lang="en-US" smtClean="0"/>
              <a:t>‹#›</a:t>
            </a:fld>
            <a:endParaRPr lang="en-US"/>
          </a:p>
        </p:txBody>
      </p:sp>
    </p:spTree>
    <p:extLst>
      <p:ext uri="{BB962C8B-B14F-4D97-AF65-F5344CB8AC3E}">
        <p14:creationId xmlns:p14="http://schemas.microsoft.com/office/powerpoint/2010/main" val="26442503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5/27/2025</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8247349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5/27/2025</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3196403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5/27/2025</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826574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5/27/2025</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515567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573B8-19FA-95CC-0E43-FAA8823252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ED526B-7C22-9281-986C-60B7F81723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39EDC5-1833-EBE2-EB90-D693F39D9F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09EEB09-4ED6-7DF7-41F5-76073047560D}"/>
              </a:ext>
            </a:extLst>
          </p:cNvPr>
          <p:cNvSpPr>
            <a:spLocks noGrp="1"/>
          </p:cNvSpPr>
          <p:nvPr>
            <p:ph type="dt" sz="half" idx="10"/>
          </p:nvPr>
        </p:nvSpPr>
        <p:spPr/>
        <p:txBody>
          <a:bodyPr/>
          <a:lstStyle/>
          <a:p>
            <a:fld id="{6399E24D-4B4B-414A-8418-16CBBE7AA03B}" type="datetimeFigureOut">
              <a:rPr lang="en-US" smtClean="0"/>
              <a:t>5/27/2025</a:t>
            </a:fld>
            <a:endParaRPr lang="en-US"/>
          </a:p>
        </p:txBody>
      </p:sp>
      <p:sp>
        <p:nvSpPr>
          <p:cNvPr id="6" name="Footer Placeholder 5">
            <a:extLst>
              <a:ext uri="{FF2B5EF4-FFF2-40B4-BE49-F238E27FC236}">
                <a16:creationId xmlns:a16="http://schemas.microsoft.com/office/drawing/2014/main" id="{9DB59A0A-EBFE-0BE3-0AC6-FD74F82F83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285A5E-2D89-3C94-EEC6-BD3804145D73}"/>
              </a:ext>
            </a:extLst>
          </p:cNvPr>
          <p:cNvSpPr>
            <a:spLocks noGrp="1"/>
          </p:cNvSpPr>
          <p:nvPr>
            <p:ph type="sldNum" sz="quarter" idx="12"/>
          </p:nvPr>
        </p:nvSpPr>
        <p:spPr/>
        <p:txBody>
          <a:bodyPr/>
          <a:lstStyle/>
          <a:p>
            <a:fld id="{E78BABE6-EBC8-41A8-8ABE-97001CF2F4D4}" type="slidenum">
              <a:rPr lang="en-US" smtClean="0"/>
              <a:t>‹#›</a:t>
            </a:fld>
            <a:endParaRPr lang="en-US"/>
          </a:p>
        </p:txBody>
      </p:sp>
    </p:spTree>
    <p:extLst>
      <p:ext uri="{BB962C8B-B14F-4D97-AF65-F5344CB8AC3E}">
        <p14:creationId xmlns:p14="http://schemas.microsoft.com/office/powerpoint/2010/main" val="1523739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78C32-4935-F245-A5D4-7F4AFD69E3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019480-E7BF-C901-9F48-E66B08BE12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C9AA6B-0763-17FD-B1B0-62C34195C5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E3B860-FF17-9AE3-C3A6-8736CB6592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E0B8CD-8132-F195-ED8B-A5CBE1DE84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434420-22DE-C3C7-BC51-FEE60A9BE709}"/>
              </a:ext>
            </a:extLst>
          </p:cNvPr>
          <p:cNvSpPr>
            <a:spLocks noGrp="1"/>
          </p:cNvSpPr>
          <p:nvPr>
            <p:ph type="dt" sz="half" idx="10"/>
          </p:nvPr>
        </p:nvSpPr>
        <p:spPr/>
        <p:txBody>
          <a:bodyPr/>
          <a:lstStyle/>
          <a:p>
            <a:fld id="{6399E24D-4B4B-414A-8418-16CBBE7AA03B}" type="datetimeFigureOut">
              <a:rPr lang="en-US" smtClean="0"/>
              <a:t>5/27/2025</a:t>
            </a:fld>
            <a:endParaRPr lang="en-US"/>
          </a:p>
        </p:txBody>
      </p:sp>
      <p:sp>
        <p:nvSpPr>
          <p:cNvPr id="8" name="Footer Placeholder 7">
            <a:extLst>
              <a:ext uri="{FF2B5EF4-FFF2-40B4-BE49-F238E27FC236}">
                <a16:creationId xmlns:a16="http://schemas.microsoft.com/office/drawing/2014/main" id="{92A6051C-FE31-F01C-8B6C-81A11F006F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98672D4-56DB-A51D-3D3E-93DD0D825DE4}"/>
              </a:ext>
            </a:extLst>
          </p:cNvPr>
          <p:cNvSpPr>
            <a:spLocks noGrp="1"/>
          </p:cNvSpPr>
          <p:nvPr>
            <p:ph type="sldNum" sz="quarter" idx="12"/>
          </p:nvPr>
        </p:nvSpPr>
        <p:spPr/>
        <p:txBody>
          <a:bodyPr/>
          <a:lstStyle/>
          <a:p>
            <a:fld id="{E78BABE6-EBC8-41A8-8ABE-97001CF2F4D4}" type="slidenum">
              <a:rPr lang="en-US" smtClean="0"/>
              <a:t>‹#›</a:t>
            </a:fld>
            <a:endParaRPr lang="en-US"/>
          </a:p>
        </p:txBody>
      </p:sp>
    </p:spTree>
    <p:extLst>
      <p:ext uri="{BB962C8B-B14F-4D97-AF65-F5344CB8AC3E}">
        <p14:creationId xmlns:p14="http://schemas.microsoft.com/office/powerpoint/2010/main" val="2678351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E3E58-F82A-C289-795F-6AA3BCCB83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1F6C4E-CEFE-E334-9986-E4AA58E15A66}"/>
              </a:ext>
            </a:extLst>
          </p:cNvPr>
          <p:cNvSpPr>
            <a:spLocks noGrp="1"/>
          </p:cNvSpPr>
          <p:nvPr>
            <p:ph type="dt" sz="half" idx="10"/>
          </p:nvPr>
        </p:nvSpPr>
        <p:spPr/>
        <p:txBody>
          <a:bodyPr/>
          <a:lstStyle/>
          <a:p>
            <a:fld id="{6399E24D-4B4B-414A-8418-16CBBE7AA03B}" type="datetimeFigureOut">
              <a:rPr lang="en-US" smtClean="0"/>
              <a:t>5/27/2025</a:t>
            </a:fld>
            <a:endParaRPr lang="en-US"/>
          </a:p>
        </p:txBody>
      </p:sp>
      <p:sp>
        <p:nvSpPr>
          <p:cNvPr id="4" name="Footer Placeholder 3">
            <a:extLst>
              <a:ext uri="{FF2B5EF4-FFF2-40B4-BE49-F238E27FC236}">
                <a16:creationId xmlns:a16="http://schemas.microsoft.com/office/drawing/2014/main" id="{FA0A70C5-69E9-C649-F1B8-44C4296E75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A471E78-18EA-6900-B77D-6EDF7AB822B9}"/>
              </a:ext>
            </a:extLst>
          </p:cNvPr>
          <p:cNvSpPr>
            <a:spLocks noGrp="1"/>
          </p:cNvSpPr>
          <p:nvPr>
            <p:ph type="sldNum" sz="quarter" idx="12"/>
          </p:nvPr>
        </p:nvSpPr>
        <p:spPr/>
        <p:txBody>
          <a:bodyPr/>
          <a:lstStyle/>
          <a:p>
            <a:fld id="{E78BABE6-EBC8-41A8-8ABE-97001CF2F4D4}" type="slidenum">
              <a:rPr lang="en-US" smtClean="0"/>
              <a:t>‹#›</a:t>
            </a:fld>
            <a:endParaRPr lang="en-US"/>
          </a:p>
        </p:txBody>
      </p:sp>
    </p:spTree>
    <p:extLst>
      <p:ext uri="{BB962C8B-B14F-4D97-AF65-F5344CB8AC3E}">
        <p14:creationId xmlns:p14="http://schemas.microsoft.com/office/powerpoint/2010/main" val="2077636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DE266D-E592-E07D-9D35-5CE6530FB48D}"/>
              </a:ext>
            </a:extLst>
          </p:cNvPr>
          <p:cNvSpPr>
            <a:spLocks noGrp="1"/>
          </p:cNvSpPr>
          <p:nvPr>
            <p:ph type="dt" sz="half" idx="10"/>
          </p:nvPr>
        </p:nvSpPr>
        <p:spPr/>
        <p:txBody>
          <a:bodyPr/>
          <a:lstStyle/>
          <a:p>
            <a:fld id="{6399E24D-4B4B-414A-8418-16CBBE7AA03B}" type="datetimeFigureOut">
              <a:rPr lang="en-US" smtClean="0"/>
              <a:t>5/27/2025</a:t>
            </a:fld>
            <a:endParaRPr lang="en-US"/>
          </a:p>
        </p:txBody>
      </p:sp>
      <p:sp>
        <p:nvSpPr>
          <p:cNvPr id="3" name="Footer Placeholder 2">
            <a:extLst>
              <a:ext uri="{FF2B5EF4-FFF2-40B4-BE49-F238E27FC236}">
                <a16:creationId xmlns:a16="http://schemas.microsoft.com/office/drawing/2014/main" id="{6BDC2719-8207-FF11-0273-DFA3E53256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FB6A32-B972-7AC7-22F9-5666035E09C7}"/>
              </a:ext>
            </a:extLst>
          </p:cNvPr>
          <p:cNvSpPr>
            <a:spLocks noGrp="1"/>
          </p:cNvSpPr>
          <p:nvPr>
            <p:ph type="sldNum" sz="quarter" idx="12"/>
          </p:nvPr>
        </p:nvSpPr>
        <p:spPr/>
        <p:txBody>
          <a:bodyPr/>
          <a:lstStyle/>
          <a:p>
            <a:fld id="{E78BABE6-EBC8-41A8-8ABE-97001CF2F4D4}" type="slidenum">
              <a:rPr lang="en-US" smtClean="0"/>
              <a:t>‹#›</a:t>
            </a:fld>
            <a:endParaRPr lang="en-US"/>
          </a:p>
        </p:txBody>
      </p:sp>
    </p:spTree>
    <p:extLst>
      <p:ext uri="{BB962C8B-B14F-4D97-AF65-F5344CB8AC3E}">
        <p14:creationId xmlns:p14="http://schemas.microsoft.com/office/powerpoint/2010/main" val="1822676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D662C-D574-DD18-9966-7C85D8D3C2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A77BCA-E9F2-708D-A443-AD409C6698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F8D4B28-20BB-2619-4160-EDC03694D6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3B7D69-3ED7-709C-6FDC-63ABC716584C}"/>
              </a:ext>
            </a:extLst>
          </p:cNvPr>
          <p:cNvSpPr>
            <a:spLocks noGrp="1"/>
          </p:cNvSpPr>
          <p:nvPr>
            <p:ph type="dt" sz="half" idx="10"/>
          </p:nvPr>
        </p:nvSpPr>
        <p:spPr/>
        <p:txBody>
          <a:bodyPr/>
          <a:lstStyle/>
          <a:p>
            <a:fld id="{6399E24D-4B4B-414A-8418-16CBBE7AA03B}" type="datetimeFigureOut">
              <a:rPr lang="en-US" smtClean="0"/>
              <a:t>5/27/2025</a:t>
            </a:fld>
            <a:endParaRPr lang="en-US"/>
          </a:p>
        </p:txBody>
      </p:sp>
      <p:sp>
        <p:nvSpPr>
          <p:cNvPr id="6" name="Footer Placeholder 5">
            <a:extLst>
              <a:ext uri="{FF2B5EF4-FFF2-40B4-BE49-F238E27FC236}">
                <a16:creationId xmlns:a16="http://schemas.microsoft.com/office/drawing/2014/main" id="{9F57B17B-0C3A-7BA5-5CDE-EE11D07632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A2B782-6F04-BFD8-99AF-F9206FB8D0F2}"/>
              </a:ext>
            </a:extLst>
          </p:cNvPr>
          <p:cNvSpPr>
            <a:spLocks noGrp="1"/>
          </p:cNvSpPr>
          <p:nvPr>
            <p:ph type="sldNum" sz="quarter" idx="12"/>
          </p:nvPr>
        </p:nvSpPr>
        <p:spPr/>
        <p:txBody>
          <a:bodyPr/>
          <a:lstStyle/>
          <a:p>
            <a:fld id="{E78BABE6-EBC8-41A8-8ABE-97001CF2F4D4}" type="slidenum">
              <a:rPr lang="en-US" smtClean="0"/>
              <a:t>‹#›</a:t>
            </a:fld>
            <a:endParaRPr lang="en-US"/>
          </a:p>
        </p:txBody>
      </p:sp>
    </p:spTree>
    <p:extLst>
      <p:ext uri="{BB962C8B-B14F-4D97-AF65-F5344CB8AC3E}">
        <p14:creationId xmlns:p14="http://schemas.microsoft.com/office/powerpoint/2010/main" val="21415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AA0C1-F6B2-72FA-9B53-D75C38E8EC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96C27A-297A-5B8B-5659-8E46A1C427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B3616DC-673B-F939-C198-5964FA1B2A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8838ED-F409-DB27-B151-33DA3F6EC3D6}"/>
              </a:ext>
            </a:extLst>
          </p:cNvPr>
          <p:cNvSpPr>
            <a:spLocks noGrp="1"/>
          </p:cNvSpPr>
          <p:nvPr>
            <p:ph type="dt" sz="half" idx="10"/>
          </p:nvPr>
        </p:nvSpPr>
        <p:spPr/>
        <p:txBody>
          <a:bodyPr/>
          <a:lstStyle/>
          <a:p>
            <a:fld id="{6399E24D-4B4B-414A-8418-16CBBE7AA03B}" type="datetimeFigureOut">
              <a:rPr lang="en-US" smtClean="0"/>
              <a:t>5/27/2025</a:t>
            </a:fld>
            <a:endParaRPr lang="en-US"/>
          </a:p>
        </p:txBody>
      </p:sp>
      <p:sp>
        <p:nvSpPr>
          <p:cNvPr id="6" name="Footer Placeholder 5">
            <a:extLst>
              <a:ext uri="{FF2B5EF4-FFF2-40B4-BE49-F238E27FC236}">
                <a16:creationId xmlns:a16="http://schemas.microsoft.com/office/drawing/2014/main" id="{A3623EF7-B7BA-917B-1B8B-D1DC2B7617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3E8B29-8853-BCAE-E5E1-51FAE26880BF}"/>
              </a:ext>
            </a:extLst>
          </p:cNvPr>
          <p:cNvSpPr>
            <a:spLocks noGrp="1"/>
          </p:cNvSpPr>
          <p:nvPr>
            <p:ph type="sldNum" sz="quarter" idx="12"/>
          </p:nvPr>
        </p:nvSpPr>
        <p:spPr/>
        <p:txBody>
          <a:bodyPr/>
          <a:lstStyle/>
          <a:p>
            <a:fld id="{E78BABE6-EBC8-41A8-8ABE-97001CF2F4D4}" type="slidenum">
              <a:rPr lang="en-US" smtClean="0"/>
              <a:t>‹#›</a:t>
            </a:fld>
            <a:endParaRPr lang="en-US"/>
          </a:p>
        </p:txBody>
      </p:sp>
    </p:spTree>
    <p:extLst>
      <p:ext uri="{BB962C8B-B14F-4D97-AF65-F5344CB8AC3E}">
        <p14:creationId xmlns:p14="http://schemas.microsoft.com/office/powerpoint/2010/main" val="711702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DA9120-E0F8-7AF4-7C6B-29DC43DA6D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75A390-4317-B1DB-6899-517D3CE8E5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FD93B1-B735-1459-CC2B-937FDDB983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399E24D-4B4B-414A-8418-16CBBE7AA03B}" type="datetimeFigureOut">
              <a:rPr lang="en-US" smtClean="0"/>
              <a:t>5/27/2025</a:t>
            </a:fld>
            <a:endParaRPr lang="en-US"/>
          </a:p>
        </p:txBody>
      </p:sp>
      <p:sp>
        <p:nvSpPr>
          <p:cNvPr id="5" name="Footer Placeholder 4">
            <a:extLst>
              <a:ext uri="{FF2B5EF4-FFF2-40B4-BE49-F238E27FC236}">
                <a16:creationId xmlns:a16="http://schemas.microsoft.com/office/drawing/2014/main" id="{DA520277-39FB-F2D2-D5CB-D76A6D68D0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DEB6586-BAC3-B2F3-0E56-0218BA9896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78BABE6-EBC8-41A8-8ABE-97001CF2F4D4}" type="slidenum">
              <a:rPr lang="en-US" smtClean="0"/>
              <a:t>‹#›</a:t>
            </a:fld>
            <a:endParaRPr lang="en-US"/>
          </a:p>
        </p:txBody>
      </p:sp>
    </p:spTree>
    <p:extLst>
      <p:ext uri="{BB962C8B-B14F-4D97-AF65-F5344CB8AC3E}">
        <p14:creationId xmlns:p14="http://schemas.microsoft.com/office/powerpoint/2010/main" val="24978677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1F4A25-A386-9574-775C-E5E5F9FC352A}"/>
              </a:ext>
            </a:extLst>
          </p:cNvPr>
          <p:cNvSpPr>
            <a:spLocks noGrp="1"/>
          </p:cNvSpPr>
          <p:nvPr>
            <p:ph type="title"/>
          </p:nvPr>
        </p:nvSpPr>
        <p:spPr>
          <a:xfrm>
            <a:off x="1066800" y="936841"/>
            <a:ext cx="8886884" cy="953669"/>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4F7885F-2B7B-74DB-9996-E0ACEBC9DB25}"/>
              </a:ext>
            </a:extLst>
          </p:cNvPr>
          <p:cNvSpPr>
            <a:spLocks noGrp="1"/>
          </p:cNvSpPr>
          <p:nvPr>
            <p:ph type="body" idx="1"/>
          </p:nvPr>
        </p:nvSpPr>
        <p:spPr>
          <a:xfrm>
            <a:off x="1069848" y="2139696"/>
            <a:ext cx="8883836" cy="36776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804F519-BA47-2B81-CC1C-7E1F119EC69E}"/>
              </a:ext>
            </a:extLst>
          </p:cNvPr>
          <p:cNvSpPr>
            <a:spLocks noGrp="1"/>
          </p:cNvSpPr>
          <p:nvPr>
            <p:ph type="dt" sz="half" idx="2"/>
          </p:nvPr>
        </p:nvSpPr>
        <p:spPr>
          <a:xfrm rot="5400000">
            <a:off x="10477379" y="4629744"/>
            <a:ext cx="2653508" cy="365125"/>
          </a:xfrm>
          <a:prstGeom prst="rect">
            <a:avLst/>
          </a:prstGeom>
        </p:spPr>
        <p:txBody>
          <a:bodyPr vert="horz" lIns="91440" tIns="45720" rIns="91440" bIns="45720" rtlCol="0" anchor="ctr"/>
          <a:lstStyle>
            <a:lvl1pPr algn="r">
              <a:defRPr sz="900">
                <a:solidFill>
                  <a:schemeClr val="tx1"/>
                </a:solidFill>
              </a:defRPr>
            </a:lvl1pPr>
          </a:lstStyle>
          <a:p>
            <a:fld id="{1E351CED-465B-40B5-ADCE-957C918F227B}" type="datetimeFigureOut">
              <a:rPr lang="en-US" smtClean="0"/>
              <a:t>5/27/2025</a:t>
            </a:fld>
            <a:endParaRPr lang="en-US"/>
          </a:p>
        </p:txBody>
      </p:sp>
      <p:sp>
        <p:nvSpPr>
          <p:cNvPr id="5" name="Footer Placeholder 4">
            <a:extLst>
              <a:ext uri="{FF2B5EF4-FFF2-40B4-BE49-F238E27FC236}">
                <a16:creationId xmlns:a16="http://schemas.microsoft.com/office/drawing/2014/main" id="{BE952D7B-C352-1630-4C3D-7D5983C04D4A}"/>
              </a:ext>
            </a:extLst>
          </p:cNvPr>
          <p:cNvSpPr>
            <a:spLocks noGrp="1"/>
          </p:cNvSpPr>
          <p:nvPr>
            <p:ph type="ftr" sz="quarter" idx="3"/>
          </p:nvPr>
        </p:nvSpPr>
        <p:spPr>
          <a:xfrm>
            <a:off x="8610602" y="6318446"/>
            <a:ext cx="2743198" cy="365125"/>
          </a:xfrm>
          <a:prstGeom prst="rect">
            <a:avLst/>
          </a:prstGeom>
        </p:spPr>
        <p:txBody>
          <a:bodyPr vert="horz" lIns="91440" tIns="45720" rIns="91440" bIns="45720" rtlCol="0" anchor="ctr"/>
          <a:lstStyle>
            <a:lvl1pPr algn="r">
              <a:defRPr sz="9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F96E04F0-DF9B-480B-CC46-BAE7A81FB7E6}"/>
              </a:ext>
            </a:extLst>
          </p:cNvPr>
          <p:cNvSpPr>
            <a:spLocks noGrp="1"/>
          </p:cNvSpPr>
          <p:nvPr>
            <p:ph type="sldNum" sz="quarter" idx="4"/>
          </p:nvPr>
        </p:nvSpPr>
        <p:spPr>
          <a:xfrm>
            <a:off x="11353800" y="6318446"/>
            <a:ext cx="615696" cy="365125"/>
          </a:xfrm>
          <a:prstGeom prst="rect">
            <a:avLst/>
          </a:prstGeom>
        </p:spPr>
        <p:txBody>
          <a:bodyPr vert="horz" lIns="91440" tIns="45720" rIns="91440" bIns="45720" rtlCol="0" anchor="ctr"/>
          <a:lstStyle>
            <a:lvl1pPr algn="r">
              <a:defRPr sz="1600" b="1">
                <a:solidFill>
                  <a:schemeClr val="tx1"/>
                </a:solidFill>
              </a:defRPr>
            </a:lvl1pPr>
          </a:lstStyle>
          <a:p>
            <a:fld id="{5A33CB2A-1702-4C1D-9CC4-8D472D39F19E}" type="slidenum">
              <a:rPr lang="en-US" smtClean="0"/>
              <a:t>‹#›</a:t>
            </a:fld>
            <a:endParaRPr lang="en-US"/>
          </a:p>
        </p:txBody>
      </p:sp>
    </p:spTree>
    <p:extLst>
      <p:ext uri="{BB962C8B-B14F-4D97-AF65-F5344CB8AC3E}">
        <p14:creationId xmlns:p14="http://schemas.microsoft.com/office/powerpoint/2010/main" val="1294395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5/27/2025</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21794779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edc.org/" TargetMode="External"/><Relationship Id="rId2" Type="http://schemas.openxmlformats.org/officeDocument/2006/relationships/hyperlink" Target="https://pace.edc.org/" TargetMode="External"/><Relationship Id="rId1" Type="http://schemas.openxmlformats.org/officeDocument/2006/relationships/slideLayout" Target="../slideLayouts/slideLayout2.xml"/><Relationship Id="rId4" Type="http://schemas.openxmlformats.org/officeDocument/2006/relationships/hyperlink" Target="mailto:hlarson@edc.org"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mailto:awang@edc.org" TargetMode="External"/><Relationship Id="rId7" Type="http://schemas.openxmlformats.org/officeDocument/2006/relationships/image" Target="../media/image41.png"/><Relationship Id="rId2" Type="http://schemas.openxmlformats.org/officeDocument/2006/relationships/hyperlink" Target="https://pace.edc.org/" TargetMode="External"/><Relationship Id="rId1" Type="http://schemas.openxmlformats.org/officeDocument/2006/relationships/slideLayout" Target="../slideLayouts/slideLayout24.xml"/><Relationship Id="rId6" Type="http://schemas.openxmlformats.org/officeDocument/2006/relationships/image" Target="../media/image40.png"/><Relationship Id="rId5" Type="http://schemas.openxmlformats.org/officeDocument/2006/relationships/hyperlink" Target="mailto:hlarson@edc.org" TargetMode="External"/><Relationship Id="rId4" Type="http://schemas.openxmlformats.org/officeDocument/2006/relationships/hyperlink" Target="mailto:nfoster@edc.org"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and child playing with a toy&#10;&#10;AI-generated content may be incorrect.">
            <a:extLst>
              <a:ext uri="{FF2B5EF4-FFF2-40B4-BE49-F238E27FC236}">
                <a16:creationId xmlns:a16="http://schemas.microsoft.com/office/drawing/2014/main" id="{46DFA685-98E7-5339-5228-245CB74DFB23}"/>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3523488" y="10"/>
            <a:ext cx="8668512" cy="6857990"/>
          </a:xfrm>
          <a:prstGeom prst="rect">
            <a:avLst/>
          </a:prstGeom>
        </p:spPr>
      </p:pic>
      <p:sp>
        <p:nvSpPr>
          <p:cNvPr id="14" name="Rectangle 13">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5ED0468-11DD-182F-FE63-126AD68FBE9B}"/>
              </a:ext>
            </a:extLst>
          </p:cNvPr>
          <p:cNvSpPr>
            <a:spLocks noGrp="1"/>
          </p:cNvSpPr>
          <p:nvPr>
            <p:ph type="ctrTitle"/>
          </p:nvPr>
        </p:nvSpPr>
        <p:spPr>
          <a:xfrm>
            <a:off x="477981" y="677863"/>
            <a:ext cx="4023360" cy="3204134"/>
          </a:xfrm>
        </p:spPr>
        <p:txBody>
          <a:bodyPr anchor="b">
            <a:normAutofit/>
          </a:bodyPr>
          <a:lstStyle/>
          <a:p>
            <a:pPr algn="l"/>
            <a:r>
              <a:rPr lang="en-US" sz="4800" dirty="0">
                <a:solidFill>
                  <a:schemeClr val="bg1"/>
                </a:solidFill>
              </a:rPr>
              <a:t>Planning and Implementing Student CS Exhibitions</a:t>
            </a:r>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29CEF257-3CCA-E74A-B6C8-D9B5833DAA55}"/>
              </a:ext>
            </a:extLst>
          </p:cNvPr>
          <p:cNvSpPr>
            <a:spLocks noGrp="1"/>
          </p:cNvSpPr>
          <p:nvPr>
            <p:ph type="subTitle" idx="1"/>
          </p:nvPr>
        </p:nvSpPr>
        <p:spPr>
          <a:xfrm>
            <a:off x="477982" y="4034722"/>
            <a:ext cx="4023359" cy="1208141"/>
          </a:xfrm>
        </p:spPr>
        <p:txBody>
          <a:bodyPr>
            <a:normAutofit/>
          </a:bodyPr>
          <a:lstStyle/>
          <a:p>
            <a:pPr algn="l"/>
            <a:r>
              <a:rPr lang="en-US" sz="2000" dirty="0">
                <a:solidFill>
                  <a:schemeClr val="bg1"/>
                </a:solidFill>
              </a:rPr>
              <a:t>Anne Wang, EDC</a:t>
            </a:r>
          </a:p>
          <a:p>
            <a:pPr algn="l"/>
            <a:r>
              <a:rPr lang="en-US" sz="2000" dirty="0">
                <a:solidFill>
                  <a:schemeClr val="bg1"/>
                </a:solidFill>
              </a:rPr>
              <a:t>Nadia Foster, EDC</a:t>
            </a:r>
          </a:p>
          <a:p>
            <a:pPr algn="l"/>
            <a:r>
              <a:rPr lang="en-US" sz="2000" dirty="0">
                <a:solidFill>
                  <a:schemeClr val="bg1"/>
                </a:solidFill>
              </a:rPr>
              <a:t>Heidi Larson, EDC</a:t>
            </a:r>
          </a:p>
        </p:txBody>
      </p:sp>
      <p:pic>
        <p:nvPicPr>
          <p:cNvPr id="5" name="Picture 4" descr="A white letters on a black background&#10;&#10;AI-generated content may be incorrect.">
            <a:extLst>
              <a:ext uri="{FF2B5EF4-FFF2-40B4-BE49-F238E27FC236}">
                <a16:creationId xmlns:a16="http://schemas.microsoft.com/office/drawing/2014/main" id="{FB9BF93D-A628-7E33-30AC-97916278422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7981" y="5524321"/>
            <a:ext cx="3154219" cy="888134"/>
          </a:xfrm>
          <a:prstGeom prst="rect">
            <a:avLst/>
          </a:prstGeom>
        </p:spPr>
      </p:pic>
    </p:spTree>
    <p:extLst>
      <p:ext uri="{BB962C8B-B14F-4D97-AF65-F5344CB8AC3E}">
        <p14:creationId xmlns:p14="http://schemas.microsoft.com/office/powerpoint/2010/main" val="2237722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2000"/>
                                  </p:stCondLst>
                                  <p:iterate type="lt">
                                    <p:tmPct val="10000"/>
                                  </p:iterate>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4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3DDB7E2-0C5E-E0FA-92B0-627DC41BF5CF}"/>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884882-B2E1-5A2D-5741-502CE6176A2C}"/>
              </a:ext>
            </a:extLst>
          </p:cNvPr>
          <p:cNvSpPr>
            <a:spLocks noGrp="1"/>
          </p:cNvSpPr>
          <p:nvPr>
            <p:ph type="title"/>
          </p:nvPr>
        </p:nvSpPr>
        <p:spPr>
          <a:xfrm>
            <a:off x="411480" y="987552"/>
            <a:ext cx="4485861" cy="1088136"/>
          </a:xfrm>
        </p:spPr>
        <p:txBody>
          <a:bodyPr anchor="b">
            <a:normAutofit/>
          </a:bodyPr>
          <a:lstStyle/>
          <a:p>
            <a:r>
              <a:rPr lang="en-US" sz="3400"/>
              <a:t>Event logistics</a:t>
            </a:r>
            <a:br>
              <a:rPr lang="en-US" sz="3400"/>
            </a:br>
            <a:endParaRPr lang="en-US" sz="3400"/>
          </a:p>
        </p:txBody>
      </p:sp>
      <p:sp>
        <p:nvSpPr>
          <p:cNvPr id="17" name="Rectangle 16">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C33B2B93-8C5B-6B7A-EA50-6AD53CE36377}"/>
              </a:ext>
            </a:extLst>
          </p:cNvPr>
          <p:cNvSpPr>
            <a:spLocks noGrp="1"/>
          </p:cNvSpPr>
          <p:nvPr>
            <p:ph idx="1"/>
          </p:nvPr>
        </p:nvSpPr>
        <p:spPr>
          <a:xfrm>
            <a:off x="411479" y="2688336"/>
            <a:ext cx="4498848" cy="3584448"/>
          </a:xfrm>
        </p:spPr>
        <p:txBody>
          <a:bodyPr anchor="t">
            <a:normAutofit/>
          </a:bodyPr>
          <a:lstStyle/>
          <a:p>
            <a:pPr marL="0" indent="0">
              <a:buNone/>
            </a:pPr>
            <a:r>
              <a:rPr lang="en-US" sz="2000" b="1" dirty="0"/>
              <a:t>Recommendations:</a:t>
            </a:r>
          </a:p>
          <a:p>
            <a:r>
              <a:rPr lang="en-US" sz="1800" dirty="0"/>
              <a:t>Identify a date and location early</a:t>
            </a:r>
          </a:p>
          <a:p>
            <a:r>
              <a:rPr lang="en-US" sz="1800" dirty="0"/>
              <a:t>Have a clear point of contact for the location</a:t>
            </a:r>
          </a:p>
          <a:p>
            <a:r>
              <a:rPr lang="en-US" sz="1800" dirty="0"/>
              <a:t>Do a walkthrough of the location</a:t>
            </a:r>
          </a:p>
          <a:p>
            <a:r>
              <a:rPr lang="en-US" sz="1800" dirty="0"/>
              <a:t>Consider student needs (lunch, snacks, recognition, engagement, need for movement)</a:t>
            </a:r>
          </a:p>
        </p:txBody>
      </p:sp>
      <p:pic>
        <p:nvPicPr>
          <p:cNvPr id="5" name="Picture 4" descr="A group of people walking&#10;&#10;AI-generated content may be incorrect.">
            <a:extLst>
              <a:ext uri="{FF2B5EF4-FFF2-40B4-BE49-F238E27FC236}">
                <a16:creationId xmlns:a16="http://schemas.microsoft.com/office/drawing/2014/main" id="{F82E4D74-9F84-0AAC-CDEC-44622B77F7FF}"/>
              </a:ext>
            </a:extLst>
          </p:cNvPr>
          <p:cNvPicPr>
            <a:picLocks noChangeAspect="1"/>
          </p:cNvPicPr>
          <p:nvPr/>
        </p:nvPicPr>
        <p:blipFill>
          <a:blip r:embed="rId2" cstate="print">
            <a:extLst>
              <a:ext uri="{28A0092B-C50C-407E-A947-70E740481C1C}">
                <a14:useLocalDpi xmlns:a14="http://schemas.microsoft.com/office/drawing/2010/main"/>
              </a:ext>
            </a:extLst>
          </a:blip>
          <a:srcRect b="-1"/>
          <a:stretch>
            <a:fillRect/>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25875432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people in a room&#10;&#10;AI-generated content may be incorrect.">
            <a:extLst>
              <a:ext uri="{FF2B5EF4-FFF2-40B4-BE49-F238E27FC236}">
                <a16:creationId xmlns:a16="http://schemas.microsoft.com/office/drawing/2014/main" id="{343B040C-CECA-83EE-7F74-E3E96C348609}"/>
              </a:ext>
            </a:extLst>
          </p:cNvPr>
          <p:cNvPicPr>
            <a:picLocks noChangeAspect="1"/>
          </p:cNvPicPr>
          <p:nvPr/>
        </p:nvPicPr>
        <p:blipFill>
          <a:blip r:embed="rId2" cstate="print">
            <a:extLst>
              <a:ext uri="{28A0092B-C50C-407E-A947-70E740481C1C}">
                <a14:useLocalDpi xmlns:a14="http://schemas.microsoft.com/office/drawing/2010/main"/>
              </a:ext>
            </a:extLst>
          </a:blip>
          <a:srcRect b="-1"/>
          <a:stretch>
            <a:fillRect/>
          </a:stretch>
        </p:blipFill>
        <p:spPr>
          <a:xfrm>
            <a:off x="1"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E316732-C59D-3D3D-22B3-179063413F36}"/>
              </a:ext>
            </a:extLst>
          </p:cNvPr>
          <p:cNvSpPr>
            <a:spLocks noGrp="1"/>
          </p:cNvSpPr>
          <p:nvPr>
            <p:ph type="title"/>
          </p:nvPr>
        </p:nvSpPr>
        <p:spPr>
          <a:xfrm>
            <a:off x="8312150" y="365125"/>
            <a:ext cx="3822189" cy="1899912"/>
          </a:xfrm>
        </p:spPr>
        <p:txBody>
          <a:bodyPr>
            <a:normAutofit/>
          </a:bodyPr>
          <a:lstStyle/>
          <a:p>
            <a:r>
              <a:rPr lang="en-US" sz="4000" dirty="0"/>
              <a:t>Project Selection</a:t>
            </a:r>
          </a:p>
        </p:txBody>
      </p:sp>
      <p:sp>
        <p:nvSpPr>
          <p:cNvPr id="3" name="Content Placeholder 2">
            <a:extLst>
              <a:ext uri="{FF2B5EF4-FFF2-40B4-BE49-F238E27FC236}">
                <a16:creationId xmlns:a16="http://schemas.microsoft.com/office/drawing/2014/main" id="{91894ABF-E1FA-27ED-454A-4119C7B5C1FB}"/>
              </a:ext>
            </a:extLst>
          </p:cNvPr>
          <p:cNvSpPr>
            <a:spLocks noGrp="1"/>
          </p:cNvSpPr>
          <p:nvPr>
            <p:ph idx="1"/>
          </p:nvPr>
        </p:nvSpPr>
        <p:spPr>
          <a:xfrm>
            <a:off x="8312150" y="2434201"/>
            <a:ext cx="3448049" cy="3742762"/>
          </a:xfrm>
        </p:spPr>
        <p:txBody>
          <a:bodyPr>
            <a:normAutofit/>
          </a:bodyPr>
          <a:lstStyle/>
          <a:p>
            <a:pPr marL="0" indent="0">
              <a:buNone/>
            </a:pPr>
            <a:r>
              <a:rPr lang="en-US" sz="2000" b="1" dirty="0"/>
              <a:t>PACE:</a:t>
            </a:r>
          </a:p>
          <a:p>
            <a:r>
              <a:rPr lang="en-US" sz="1800" dirty="0"/>
              <a:t>Student Exhibition theme with flexibility</a:t>
            </a:r>
          </a:p>
          <a:p>
            <a:r>
              <a:rPr lang="en-US" sz="1800" dirty="0"/>
              <a:t>Teachers select 3-4 projects per school to present at exhibition</a:t>
            </a:r>
          </a:p>
          <a:p>
            <a:r>
              <a:rPr lang="en-US" sz="1800" dirty="0"/>
              <a:t>School-level student exhibitions (e.g., shark tank)</a:t>
            </a:r>
          </a:p>
          <a:p>
            <a:r>
              <a:rPr lang="en-US" sz="1800" dirty="0"/>
              <a:t>Rubrics</a:t>
            </a:r>
          </a:p>
        </p:txBody>
      </p:sp>
    </p:spTree>
    <p:extLst>
      <p:ext uri="{BB962C8B-B14F-4D97-AF65-F5344CB8AC3E}">
        <p14:creationId xmlns:p14="http://schemas.microsoft.com/office/powerpoint/2010/main" val="1826220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7B19B0-24F0-A55D-1255-A78DC2F3463E}"/>
              </a:ext>
            </a:extLst>
          </p:cNvPr>
          <p:cNvSpPr>
            <a:spLocks noGrp="1"/>
          </p:cNvSpPr>
          <p:nvPr>
            <p:ph type="title"/>
          </p:nvPr>
        </p:nvSpPr>
        <p:spPr>
          <a:xfrm>
            <a:off x="841248" y="256032"/>
            <a:ext cx="10506456" cy="1014984"/>
          </a:xfrm>
        </p:spPr>
        <p:txBody>
          <a:bodyPr anchor="b">
            <a:normAutofit fontScale="90000"/>
          </a:bodyPr>
          <a:lstStyle/>
          <a:p>
            <a:r>
              <a:rPr lang="en-US" b="1" dirty="0"/>
              <a:t>Sample judging instructions and project rubric for selecting projects for the exhibition</a:t>
            </a:r>
          </a:p>
        </p:txBody>
      </p:sp>
      <p:sp>
        <p:nvSpPr>
          <p:cNvPr id="20" name="Rectangle 19">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 name="Rectangle 21">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4" name="Content Placeholder 3">
            <a:extLst>
              <a:ext uri="{FF2B5EF4-FFF2-40B4-BE49-F238E27FC236}">
                <a16:creationId xmlns:a16="http://schemas.microsoft.com/office/drawing/2014/main" id="{CC762C4C-E3A5-43DA-BC3E-0B03D47C84B1}"/>
              </a:ext>
            </a:extLst>
          </p:cNvPr>
          <p:cNvGraphicFramePr>
            <a:graphicFrameLocks noGrp="1"/>
          </p:cNvGraphicFramePr>
          <p:nvPr>
            <p:ph idx="1"/>
            <p:extLst>
              <p:ext uri="{D42A27DB-BD31-4B8C-83A1-F6EECF244321}">
                <p14:modId xmlns:p14="http://schemas.microsoft.com/office/powerpoint/2010/main" val="2480685484"/>
              </p:ext>
            </p:extLst>
          </p:nvPr>
        </p:nvGraphicFramePr>
        <p:xfrm>
          <a:off x="5549900" y="1782173"/>
          <a:ext cx="6362702" cy="4946443"/>
        </p:xfrm>
        <a:graphic>
          <a:graphicData uri="http://schemas.openxmlformats.org/drawingml/2006/table">
            <a:tbl>
              <a:tblPr firstRow="1" bandRow="1"/>
              <a:tblGrid>
                <a:gridCol w="1226795">
                  <a:extLst>
                    <a:ext uri="{9D8B030D-6E8A-4147-A177-3AD203B41FA5}">
                      <a16:colId xmlns:a16="http://schemas.microsoft.com/office/drawing/2014/main" val="3704643270"/>
                    </a:ext>
                  </a:extLst>
                </a:gridCol>
                <a:gridCol w="4080086">
                  <a:extLst>
                    <a:ext uri="{9D8B030D-6E8A-4147-A177-3AD203B41FA5}">
                      <a16:colId xmlns:a16="http://schemas.microsoft.com/office/drawing/2014/main" val="1416421777"/>
                    </a:ext>
                  </a:extLst>
                </a:gridCol>
                <a:gridCol w="1055821">
                  <a:extLst>
                    <a:ext uri="{9D8B030D-6E8A-4147-A177-3AD203B41FA5}">
                      <a16:colId xmlns:a16="http://schemas.microsoft.com/office/drawing/2014/main" val="3874829080"/>
                    </a:ext>
                  </a:extLst>
                </a:gridCol>
              </a:tblGrid>
              <a:tr h="303241">
                <a:tc>
                  <a:txBody>
                    <a:bodyPr/>
                    <a:lstStyle/>
                    <a:p>
                      <a:pPr rtl="0" fontAlgn="t">
                        <a:buNone/>
                      </a:pPr>
                      <a:r>
                        <a:rPr lang="en-US" sz="1400" b="1" i="0" u="none" strike="noStrike" dirty="0">
                          <a:solidFill>
                            <a:srgbClr val="000000"/>
                          </a:solidFill>
                          <a:effectLst/>
                          <a:latin typeface="Calibri" panose="020F0502020204030204" pitchFamily="34" charset="0"/>
                        </a:rPr>
                        <a:t>Criteria</a:t>
                      </a:r>
                      <a:endParaRPr lang="en-US" sz="1400" dirty="0">
                        <a:effectLst/>
                      </a:endParaRPr>
                    </a:p>
                  </a:txBody>
                  <a:tcPr marL="32999" marR="32999" marT="21999" marB="2199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rtl="0" fontAlgn="t">
                        <a:buNone/>
                      </a:pPr>
                      <a:r>
                        <a:rPr lang="en-US" sz="1400" b="1" i="0" u="none" strike="noStrike">
                          <a:solidFill>
                            <a:srgbClr val="000000"/>
                          </a:solidFill>
                          <a:effectLst/>
                          <a:latin typeface="Calibri" panose="020F0502020204030204" pitchFamily="34" charset="0"/>
                        </a:rPr>
                        <a:t>Description</a:t>
                      </a:r>
                      <a:endParaRPr lang="en-US" sz="1400">
                        <a:effectLst/>
                      </a:endParaRPr>
                    </a:p>
                  </a:txBody>
                  <a:tcPr marL="32999" marR="32999" marT="21999" marB="2199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rtl="0" fontAlgn="t">
                        <a:spcAft>
                          <a:spcPts val="800"/>
                        </a:spcAft>
                        <a:buNone/>
                      </a:pPr>
                      <a:r>
                        <a:rPr lang="en-US" sz="1400" b="1" i="0" u="none" strike="noStrike" dirty="0">
                          <a:solidFill>
                            <a:srgbClr val="000000"/>
                          </a:solidFill>
                          <a:effectLst/>
                          <a:latin typeface="Calibri" panose="020F0502020204030204" pitchFamily="34" charset="0"/>
                        </a:rPr>
                        <a:t>Score (0-20) per criteria</a:t>
                      </a:r>
                      <a:endParaRPr lang="en-US" sz="1400" dirty="0">
                        <a:effectLst/>
                      </a:endParaRPr>
                    </a:p>
                  </a:txBody>
                  <a:tcPr marL="32999" marR="32999" marT="21999" marB="2199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94833445"/>
                  </a:ext>
                </a:extLst>
              </a:tr>
              <a:tr h="973693">
                <a:tc>
                  <a:txBody>
                    <a:bodyPr/>
                    <a:lstStyle/>
                    <a:p>
                      <a:pPr rtl="0" fontAlgn="t">
                        <a:buNone/>
                      </a:pPr>
                      <a:r>
                        <a:rPr lang="en-US" sz="1400" b="1" i="0" u="none" strike="noStrike" dirty="0">
                          <a:solidFill>
                            <a:srgbClr val="000000"/>
                          </a:solidFill>
                          <a:effectLst/>
                          <a:latin typeface="Calibri" panose="020F0502020204030204" pitchFamily="34" charset="0"/>
                        </a:rPr>
                        <a:t>Problem Definition</a:t>
                      </a:r>
                      <a:endParaRPr lang="en-US" sz="1400" dirty="0">
                        <a:effectLst/>
                      </a:endParaRPr>
                    </a:p>
                  </a:txBody>
                  <a:tcPr marL="32999" marR="32999" marT="21999" marB="2199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285750" indent="-285750" rtl="0" fontAlgn="base">
                        <a:buFont typeface="Arial" panose="020B0604020202020204" pitchFamily="34" charset="0"/>
                        <a:buChar char="•"/>
                      </a:pPr>
                      <a:r>
                        <a:rPr lang="en-US" sz="1400" b="0" i="0" u="none" strike="noStrike" dirty="0">
                          <a:solidFill>
                            <a:srgbClr val="000000"/>
                          </a:solidFill>
                          <a:effectLst/>
                          <a:latin typeface="Calibri" panose="020F0502020204030204" pitchFamily="34" charset="0"/>
                        </a:rPr>
                        <a:t>Students describe the problem the app would solve and who would use their app</a:t>
                      </a:r>
                      <a:endParaRPr lang="en-US" sz="1400" b="0" i="0" u="none" strike="noStrike" dirty="0">
                        <a:solidFill>
                          <a:srgbClr val="000000"/>
                        </a:solidFill>
                        <a:effectLst/>
                        <a:latin typeface="Noto Sans Symbols"/>
                      </a:endParaRPr>
                    </a:p>
                    <a:p>
                      <a:pPr marL="285750" indent="-285750" rtl="0" fontAlgn="base">
                        <a:buFont typeface="Arial" panose="020B0604020202020204" pitchFamily="34" charset="0"/>
                        <a:buChar char="•"/>
                      </a:pPr>
                      <a:r>
                        <a:rPr lang="en-US" sz="1400" b="0" i="0" u="none" strike="noStrike" dirty="0">
                          <a:solidFill>
                            <a:srgbClr val="000000"/>
                          </a:solidFill>
                          <a:effectLst/>
                          <a:latin typeface="Calibri" panose="020F0502020204030204" pitchFamily="34" charset="0"/>
                        </a:rPr>
                        <a:t>Students explain why the problem was worth solving</a:t>
                      </a:r>
                      <a:endParaRPr lang="en-US" sz="1400" b="0" i="0" u="none" strike="noStrike" dirty="0">
                        <a:solidFill>
                          <a:srgbClr val="000000"/>
                        </a:solidFill>
                        <a:effectLst/>
                        <a:latin typeface="Noto Sans Symbols"/>
                      </a:endParaRPr>
                    </a:p>
                    <a:p>
                      <a:pPr marL="285750" indent="-285750" rtl="0" fontAlgn="base">
                        <a:spcAft>
                          <a:spcPts val="800"/>
                        </a:spcAft>
                        <a:buFont typeface="Arial" panose="020B0604020202020204" pitchFamily="34" charset="0"/>
                        <a:buChar char="•"/>
                      </a:pPr>
                      <a:r>
                        <a:rPr lang="en-US" sz="1400" b="0" i="0" u="none" strike="noStrike" dirty="0">
                          <a:solidFill>
                            <a:srgbClr val="000000"/>
                          </a:solidFill>
                          <a:effectLst/>
                          <a:latin typeface="Calibri" panose="020F0502020204030204" pitchFamily="34" charset="0"/>
                        </a:rPr>
                        <a:t>Students describe the functionality of their app</a:t>
                      </a:r>
                      <a:endParaRPr lang="en-US" sz="1400" b="0" i="0" u="none" strike="noStrike" dirty="0">
                        <a:solidFill>
                          <a:srgbClr val="000000"/>
                        </a:solidFill>
                        <a:effectLst/>
                        <a:latin typeface="Noto Sans Symbols"/>
                      </a:endParaRPr>
                    </a:p>
                  </a:txBody>
                  <a:tcPr marL="32999" marR="32999" marT="21999" marB="2199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br>
                        <a:rPr lang="en-US" sz="1400">
                          <a:effectLst/>
                        </a:rPr>
                      </a:br>
                      <a:endParaRPr lang="en-US" sz="1400">
                        <a:effectLst/>
                      </a:endParaRPr>
                    </a:p>
                  </a:txBody>
                  <a:tcPr marL="32999" marR="32999" marT="21999" marB="2199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5684355"/>
                  </a:ext>
                </a:extLst>
              </a:tr>
              <a:tr h="526725">
                <a:tc>
                  <a:txBody>
                    <a:bodyPr/>
                    <a:lstStyle/>
                    <a:p>
                      <a:pPr rtl="0" fontAlgn="t">
                        <a:buNone/>
                      </a:pPr>
                      <a:r>
                        <a:rPr lang="en-US" sz="1400" b="1" i="0" u="none" strike="noStrike">
                          <a:solidFill>
                            <a:srgbClr val="000000"/>
                          </a:solidFill>
                          <a:effectLst/>
                          <a:latin typeface="Calibri" panose="020F0502020204030204" pitchFamily="34" charset="0"/>
                        </a:rPr>
                        <a:t>Documentation</a:t>
                      </a:r>
                      <a:endParaRPr lang="en-US" sz="1400">
                        <a:effectLst/>
                      </a:endParaRPr>
                    </a:p>
                  </a:txBody>
                  <a:tcPr marL="32999" marR="32999" marT="21999" marB="2199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285750" indent="-285750" rtl="0" fontAlgn="base">
                        <a:spcAft>
                          <a:spcPts val="800"/>
                        </a:spcAft>
                        <a:buFont typeface="Arial" panose="020B0604020202020204" pitchFamily="34" charset="0"/>
                        <a:buChar char="•"/>
                      </a:pPr>
                      <a:r>
                        <a:rPr lang="en-US" sz="1400" b="0" i="0" u="none" strike="noStrike">
                          <a:solidFill>
                            <a:srgbClr val="000000"/>
                          </a:solidFill>
                          <a:effectLst/>
                          <a:latin typeface="Calibri" panose="020F0502020204030204" pitchFamily="34" charset="0"/>
                        </a:rPr>
                        <a:t>Student present evidence documenting the steps of the design process</a:t>
                      </a:r>
                      <a:endParaRPr lang="en-US" sz="1400" b="0" i="0" u="none" strike="noStrike">
                        <a:solidFill>
                          <a:srgbClr val="000000"/>
                        </a:solidFill>
                        <a:effectLst/>
                        <a:latin typeface="Noto Sans Symbols"/>
                      </a:endParaRPr>
                    </a:p>
                  </a:txBody>
                  <a:tcPr marL="32999" marR="32999" marT="21999" marB="2199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br>
                        <a:rPr lang="en-US" sz="1400">
                          <a:effectLst/>
                        </a:rPr>
                      </a:br>
                      <a:endParaRPr lang="en-US" sz="1400">
                        <a:effectLst/>
                      </a:endParaRPr>
                    </a:p>
                  </a:txBody>
                  <a:tcPr marL="32999" marR="32999" marT="21999" marB="2199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61653757"/>
                  </a:ext>
                </a:extLst>
              </a:tr>
              <a:tr h="750209">
                <a:tc>
                  <a:txBody>
                    <a:bodyPr/>
                    <a:lstStyle/>
                    <a:p>
                      <a:pPr rtl="0" fontAlgn="t">
                        <a:buNone/>
                      </a:pPr>
                      <a:r>
                        <a:rPr lang="en-US" sz="1400" b="1" i="0" u="none" strike="noStrike" dirty="0">
                          <a:solidFill>
                            <a:srgbClr val="000000"/>
                          </a:solidFill>
                          <a:effectLst/>
                          <a:latin typeface="Calibri" panose="020F0502020204030204" pitchFamily="34" charset="0"/>
                        </a:rPr>
                        <a:t>App Functionality</a:t>
                      </a:r>
                      <a:endParaRPr lang="en-US" sz="1400" dirty="0">
                        <a:effectLst/>
                      </a:endParaRPr>
                    </a:p>
                  </a:txBody>
                  <a:tcPr marL="32999" marR="32999" marT="21999" marB="2199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285750" indent="-285750" rtl="0" fontAlgn="base">
                        <a:buFont typeface="Arial" panose="020B0604020202020204" pitchFamily="34" charset="0"/>
                        <a:buChar char="•"/>
                      </a:pPr>
                      <a:r>
                        <a:rPr lang="en-US" sz="1400" b="0" i="0" u="none" strike="noStrike" dirty="0">
                          <a:solidFill>
                            <a:srgbClr val="000000"/>
                          </a:solidFill>
                          <a:effectLst/>
                          <a:latin typeface="Calibri" panose="020F0502020204030204" pitchFamily="34" charset="0"/>
                        </a:rPr>
                        <a:t>The app implements all or most of the functionality stated in the problem definition </a:t>
                      </a:r>
                      <a:endParaRPr lang="en-US" sz="1400" b="0" i="0" u="none" strike="noStrike" dirty="0">
                        <a:solidFill>
                          <a:srgbClr val="000000"/>
                        </a:solidFill>
                        <a:effectLst/>
                        <a:latin typeface="Noto Sans Symbols"/>
                      </a:endParaRPr>
                    </a:p>
                    <a:p>
                      <a:pPr marL="285750" indent="-285750" rtl="0" fontAlgn="base">
                        <a:spcAft>
                          <a:spcPts val="800"/>
                        </a:spcAft>
                        <a:buFont typeface="Arial" panose="020B0604020202020204" pitchFamily="34" charset="0"/>
                        <a:buChar char="•"/>
                      </a:pPr>
                      <a:r>
                        <a:rPr lang="en-US" sz="1400" b="0" i="0" u="none" strike="noStrike" dirty="0">
                          <a:solidFill>
                            <a:srgbClr val="000000"/>
                          </a:solidFill>
                          <a:effectLst/>
                          <a:latin typeface="Calibri" panose="020F0502020204030204" pitchFamily="34" charset="0"/>
                        </a:rPr>
                        <a:t>The app functions correctly without glitches or bugs</a:t>
                      </a:r>
                      <a:endParaRPr lang="en-US" sz="1400" b="0" i="0" u="none" strike="noStrike" dirty="0">
                        <a:solidFill>
                          <a:srgbClr val="000000"/>
                        </a:solidFill>
                        <a:effectLst/>
                        <a:latin typeface="Noto Sans Symbols"/>
                      </a:endParaRPr>
                    </a:p>
                  </a:txBody>
                  <a:tcPr marL="32999" marR="32999" marT="21999" marB="2199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br>
                        <a:rPr lang="en-US" sz="1400" dirty="0">
                          <a:effectLst/>
                        </a:rPr>
                      </a:br>
                      <a:endParaRPr lang="en-US" sz="1400" dirty="0">
                        <a:effectLst/>
                      </a:endParaRPr>
                    </a:p>
                  </a:txBody>
                  <a:tcPr marL="32999" marR="32999" marT="21999" marB="2199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3678771"/>
                  </a:ext>
                </a:extLst>
              </a:tr>
              <a:tr h="526725">
                <a:tc>
                  <a:txBody>
                    <a:bodyPr/>
                    <a:lstStyle/>
                    <a:p>
                      <a:pPr rtl="0" fontAlgn="t">
                        <a:buNone/>
                      </a:pPr>
                      <a:r>
                        <a:rPr lang="en-US" sz="1400" b="1" i="0" u="none" strike="noStrike">
                          <a:solidFill>
                            <a:srgbClr val="000000"/>
                          </a:solidFill>
                          <a:effectLst/>
                          <a:latin typeface="Calibri" panose="020F0502020204030204" pitchFamily="34" charset="0"/>
                        </a:rPr>
                        <a:t>Collaboration</a:t>
                      </a:r>
                      <a:endParaRPr lang="en-US" sz="1400">
                        <a:effectLst/>
                      </a:endParaRPr>
                    </a:p>
                  </a:txBody>
                  <a:tcPr marL="32999" marR="32999" marT="21999" marB="2199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285750" indent="-285750" rtl="0" fontAlgn="base">
                        <a:spcAft>
                          <a:spcPts val="800"/>
                        </a:spcAft>
                        <a:buFont typeface="Arial" panose="020B0604020202020204" pitchFamily="34" charset="0"/>
                        <a:buChar char="•"/>
                      </a:pPr>
                      <a:r>
                        <a:rPr lang="en-US" sz="1400" b="0" i="0" u="none" strike="noStrike" dirty="0">
                          <a:solidFill>
                            <a:srgbClr val="000000"/>
                          </a:solidFill>
                          <a:effectLst/>
                          <a:latin typeface="Calibri" panose="020F0502020204030204" pitchFamily="34" charset="0"/>
                        </a:rPr>
                        <a:t>Students describe and provide evidence of equitable contribution by all group members.</a:t>
                      </a:r>
                      <a:endParaRPr lang="en-US" sz="1400" b="0" i="0" u="none" strike="noStrike" dirty="0">
                        <a:solidFill>
                          <a:srgbClr val="000000"/>
                        </a:solidFill>
                        <a:effectLst/>
                        <a:latin typeface="Noto Sans Symbols"/>
                      </a:endParaRPr>
                    </a:p>
                  </a:txBody>
                  <a:tcPr marL="32999" marR="32999" marT="21999" marB="2199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br>
                        <a:rPr lang="en-US" sz="1400">
                          <a:effectLst/>
                        </a:rPr>
                      </a:br>
                      <a:endParaRPr lang="en-US" sz="1400">
                        <a:effectLst/>
                      </a:endParaRPr>
                    </a:p>
                  </a:txBody>
                  <a:tcPr marL="32999" marR="32999" marT="21999" marB="2199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77332905"/>
                  </a:ext>
                </a:extLst>
              </a:tr>
              <a:tr h="973693">
                <a:tc>
                  <a:txBody>
                    <a:bodyPr/>
                    <a:lstStyle/>
                    <a:p>
                      <a:pPr rtl="0" fontAlgn="t">
                        <a:buNone/>
                      </a:pPr>
                      <a:r>
                        <a:rPr lang="en-US" sz="1400" b="1" i="0" u="none" strike="noStrike">
                          <a:solidFill>
                            <a:srgbClr val="000000"/>
                          </a:solidFill>
                          <a:effectLst/>
                          <a:latin typeface="Calibri" panose="020F0502020204030204" pitchFamily="34" charset="0"/>
                        </a:rPr>
                        <a:t>Presentation</a:t>
                      </a:r>
                      <a:endParaRPr lang="en-US" sz="1400">
                        <a:effectLst/>
                      </a:endParaRPr>
                    </a:p>
                  </a:txBody>
                  <a:tcPr marL="32999" marR="32999" marT="21999" marB="2199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285750" indent="-285750" rtl="0" fontAlgn="base">
                        <a:buFont typeface="Arial" panose="020B0604020202020204" pitchFamily="34" charset="0"/>
                        <a:buChar char="•"/>
                      </a:pPr>
                      <a:r>
                        <a:rPr lang="en-US" sz="1400" b="0" i="0" u="none" strike="noStrike">
                          <a:solidFill>
                            <a:srgbClr val="000000"/>
                          </a:solidFill>
                          <a:effectLst/>
                          <a:latin typeface="Calibri" panose="020F0502020204030204" pitchFamily="34" charset="0"/>
                        </a:rPr>
                        <a:t>Presentation is clear and easy to understand</a:t>
                      </a:r>
                      <a:endParaRPr lang="en-US" sz="1400" b="0" i="0" u="none" strike="noStrike">
                        <a:solidFill>
                          <a:srgbClr val="000000"/>
                        </a:solidFill>
                        <a:effectLst/>
                        <a:latin typeface="Noto Sans Symbols"/>
                      </a:endParaRPr>
                    </a:p>
                    <a:p>
                      <a:pPr marL="285750" indent="-285750" rtl="0" fontAlgn="base">
                        <a:buFont typeface="Arial" panose="020B0604020202020204" pitchFamily="34" charset="0"/>
                        <a:buChar char="•"/>
                      </a:pPr>
                      <a:r>
                        <a:rPr lang="en-US" sz="1400" b="0" i="0" u="none" strike="noStrike">
                          <a:solidFill>
                            <a:srgbClr val="000000"/>
                          </a:solidFill>
                          <a:effectLst/>
                          <a:latin typeface="Calibri" panose="020F0502020204030204" pitchFamily="34" charset="0"/>
                        </a:rPr>
                        <a:t>Presentation describes the problem definition, design process, app functionality and the contributions of all group members. </a:t>
                      </a:r>
                      <a:endParaRPr lang="en-US" sz="1400" b="0" i="0" u="none" strike="noStrike">
                        <a:solidFill>
                          <a:srgbClr val="000000"/>
                        </a:solidFill>
                        <a:effectLst/>
                        <a:latin typeface="Noto Sans Symbols"/>
                      </a:endParaRPr>
                    </a:p>
                    <a:p>
                      <a:pPr marL="285750" indent="-285750" rtl="0" fontAlgn="base">
                        <a:spcAft>
                          <a:spcPts val="800"/>
                        </a:spcAft>
                        <a:buFont typeface="Arial" panose="020B0604020202020204" pitchFamily="34" charset="0"/>
                        <a:buChar char="•"/>
                      </a:pPr>
                      <a:r>
                        <a:rPr lang="en-US" sz="1400" b="0" i="0" u="none" strike="noStrike">
                          <a:solidFill>
                            <a:srgbClr val="000000"/>
                          </a:solidFill>
                          <a:effectLst/>
                          <a:latin typeface="Calibri" panose="020F0502020204030204" pitchFamily="34" charset="0"/>
                        </a:rPr>
                        <a:t>Presenter speaks clearly and at a good pace.</a:t>
                      </a:r>
                      <a:endParaRPr lang="en-US" sz="1400" b="0" i="0" u="none" strike="noStrike">
                        <a:solidFill>
                          <a:srgbClr val="000000"/>
                        </a:solidFill>
                        <a:effectLst/>
                        <a:latin typeface="Noto Sans Symbols"/>
                      </a:endParaRPr>
                    </a:p>
                  </a:txBody>
                  <a:tcPr marL="32999" marR="32999" marT="21999" marB="2199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br>
                        <a:rPr lang="en-US" sz="1400" dirty="0">
                          <a:effectLst/>
                        </a:rPr>
                      </a:br>
                      <a:endParaRPr lang="en-US" sz="1400" dirty="0">
                        <a:effectLst/>
                      </a:endParaRPr>
                    </a:p>
                  </a:txBody>
                  <a:tcPr marL="32999" marR="32999" marT="21999" marB="2199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31236142"/>
                  </a:ext>
                </a:extLst>
              </a:tr>
              <a:tr h="303241">
                <a:tc>
                  <a:txBody>
                    <a:bodyPr/>
                    <a:lstStyle/>
                    <a:p>
                      <a:pPr rtl="0" fontAlgn="t">
                        <a:buNone/>
                      </a:pPr>
                      <a:r>
                        <a:rPr lang="en-US" sz="1400" b="1" i="0" u="none" strike="noStrike" dirty="0">
                          <a:solidFill>
                            <a:srgbClr val="000000"/>
                          </a:solidFill>
                          <a:effectLst/>
                          <a:latin typeface="Calibri" panose="020F0502020204030204" pitchFamily="34" charset="0"/>
                        </a:rPr>
                        <a:t>Total</a:t>
                      </a:r>
                      <a:endParaRPr lang="en-US" sz="1400" dirty="0">
                        <a:effectLst/>
                      </a:endParaRPr>
                    </a:p>
                  </a:txBody>
                  <a:tcPr marL="32999" marR="32999" marT="21999" marB="2199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endParaRPr lang="en-US" sz="1400" dirty="0">
                        <a:effectLst/>
                      </a:endParaRPr>
                    </a:p>
                  </a:txBody>
                  <a:tcPr marL="32999" marR="32999" marT="21999" marB="2199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endParaRPr lang="en-US" sz="1400" dirty="0">
                        <a:effectLst/>
                      </a:endParaRPr>
                    </a:p>
                  </a:txBody>
                  <a:tcPr marL="32999" marR="32999" marT="21999" marB="21999">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3633277"/>
                  </a:ext>
                </a:extLst>
              </a:tr>
            </a:tbl>
          </a:graphicData>
        </a:graphic>
      </p:graphicFrame>
      <p:sp>
        <p:nvSpPr>
          <p:cNvPr id="8" name="TextBox 7">
            <a:extLst>
              <a:ext uri="{FF2B5EF4-FFF2-40B4-BE49-F238E27FC236}">
                <a16:creationId xmlns:a16="http://schemas.microsoft.com/office/drawing/2014/main" id="{B0C1C546-EA9D-0BED-F3BF-6CF6795981EB}"/>
              </a:ext>
            </a:extLst>
          </p:cNvPr>
          <p:cNvSpPr txBox="1"/>
          <p:nvPr/>
        </p:nvSpPr>
        <p:spPr>
          <a:xfrm>
            <a:off x="355600" y="1723857"/>
            <a:ext cx="5022850" cy="5221942"/>
          </a:xfrm>
          <a:prstGeom prst="rect">
            <a:avLst/>
          </a:prstGeom>
          <a:noFill/>
        </p:spPr>
        <p:txBody>
          <a:bodyPr wrap="square">
            <a:spAutoFit/>
          </a:bodyPr>
          <a:lstStyle/>
          <a:p>
            <a:pPr algn="ctr" rtl="0">
              <a:spcAft>
                <a:spcPts val="800"/>
              </a:spcAft>
              <a:buNone/>
            </a:pPr>
            <a:r>
              <a:rPr lang="en-US" sz="1400" b="1" i="0" u="none" strike="noStrike" dirty="0">
                <a:solidFill>
                  <a:srgbClr val="000000"/>
                </a:solidFill>
                <a:effectLst/>
                <a:latin typeface="Calibri" panose="020F0502020204030204" pitchFamily="34" charset="0"/>
              </a:rPr>
              <a:t>The Great App Challenge – Judging Instructions</a:t>
            </a:r>
            <a:endParaRPr lang="en-US" sz="1400" b="1" dirty="0">
              <a:effectLst/>
            </a:endParaRPr>
          </a:p>
          <a:p>
            <a:pPr rtl="0">
              <a:spcAft>
                <a:spcPts val="800"/>
              </a:spcAft>
              <a:buNone/>
            </a:pPr>
            <a:r>
              <a:rPr lang="en-US" sz="1400" b="0" i="0" u="none" strike="noStrike" dirty="0">
                <a:solidFill>
                  <a:srgbClr val="000000"/>
                </a:solidFill>
                <a:effectLst/>
                <a:latin typeface="Calibri" panose="020F0502020204030204" pitchFamily="34" charset="0"/>
              </a:rPr>
              <a:t>First, thank you so much for helping students out with the projects, they are very excited to let you try their apps!</a:t>
            </a:r>
            <a:endParaRPr lang="en-US" sz="1400" b="0" dirty="0">
              <a:effectLst/>
            </a:endParaRPr>
          </a:p>
          <a:p>
            <a:pPr rtl="0">
              <a:spcAft>
                <a:spcPts val="800"/>
              </a:spcAft>
              <a:buNone/>
            </a:pPr>
            <a:r>
              <a:rPr lang="en-US" sz="1400" b="0" i="0" u="none" strike="noStrike" dirty="0">
                <a:solidFill>
                  <a:srgbClr val="000000"/>
                </a:solidFill>
                <a:effectLst/>
                <a:latin typeface="Calibri" panose="020F0502020204030204" pitchFamily="34" charset="0"/>
              </a:rPr>
              <a:t>You will be given a rubric to help you evaluate the projects. You will give each project a grade out of 100. We need to choose the 3 projects that will best represent Ware in the statewide showcase.</a:t>
            </a:r>
            <a:endParaRPr lang="en-US" sz="1400" b="0" dirty="0">
              <a:effectLst/>
            </a:endParaRPr>
          </a:p>
          <a:p>
            <a:pPr rtl="0">
              <a:spcAft>
                <a:spcPts val="800"/>
              </a:spcAft>
              <a:buNone/>
            </a:pPr>
            <a:r>
              <a:rPr lang="en-US" sz="1400" b="0" i="0" u="none" strike="noStrike" dirty="0">
                <a:solidFill>
                  <a:srgbClr val="000000"/>
                </a:solidFill>
                <a:effectLst/>
                <a:latin typeface="Calibri" panose="020F0502020204030204" pitchFamily="34" charset="0"/>
              </a:rPr>
              <a:t>Students were directed to create an app that would solve a problem for themselves, their families or their community. </a:t>
            </a:r>
            <a:endParaRPr lang="en-US" sz="1400" b="0" dirty="0">
              <a:effectLst/>
            </a:endParaRPr>
          </a:p>
          <a:p>
            <a:pPr rtl="0">
              <a:spcAft>
                <a:spcPts val="800"/>
              </a:spcAft>
              <a:buNone/>
            </a:pPr>
            <a:r>
              <a:rPr lang="en-US" sz="1400" b="0" i="0" u="none" strike="noStrike" dirty="0">
                <a:solidFill>
                  <a:srgbClr val="000000"/>
                </a:solidFill>
                <a:effectLst/>
                <a:latin typeface="Calibri" panose="020F0502020204030204" pitchFamily="34" charset="0"/>
              </a:rPr>
              <a:t>Students should talk about the problem they are solving, the process they took to develop their product and the features of their final product.</a:t>
            </a:r>
            <a:endParaRPr lang="en-US" sz="1400" b="0" dirty="0">
              <a:effectLst/>
            </a:endParaRPr>
          </a:p>
          <a:p>
            <a:pPr rtl="0">
              <a:spcAft>
                <a:spcPts val="800"/>
              </a:spcAft>
              <a:buNone/>
            </a:pPr>
            <a:r>
              <a:rPr lang="en-US" sz="1400" b="0" i="0" u="none" strike="noStrike" dirty="0">
                <a:solidFill>
                  <a:srgbClr val="000000"/>
                </a:solidFill>
                <a:effectLst/>
                <a:latin typeface="Calibri" panose="020F0502020204030204" pitchFamily="34" charset="0"/>
              </a:rPr>
              <a:t>Your clipboard contains these instructions and 12 rubrics for teams A – L. Teams M and N are also presenting but not interested/eligible for the showcase.</a:t>
            </a:r>
            <a:endParaRPr lang="en-US" sz="1400" b="0" dirty="0">
              <a:effectLst/>
            </a:endParaRPr>
          </a:p>
          <a:p>
            <a:pPr rtl="0">
              <a:spcAft>
                <a:spcPts val="800"/>
              </a:spcAft>
              <a:buNone/>
            </a:pPr>
            <a:r>
              <a:rPr lang="en-US" sz="1400" b="0" i="0" u="none" strike="noStrike" dirty="0">
                <a:solidFill>
                  <a:srgbClr val="000000"/>
                </a:solidFill>
                <a:effectLst/>
                <a:latin typeface="Calibri" panose="020F0502020204030204" pitchFamily="34" charset="0"/>
              </a:rPr>
              <a:t>You should start at the group whose letter is on the blue sticky note on your clipboard and proceed sequentially until you have seen all groups. </a:t>
            </a:r>
            <a:endParaRPr lang="en-US" sz="1400" b="0" dirty="0">
              <a:effectLst/>
            </a:endParaRPr>
          </a:p>
          <a:p>
            <a:pPr rtl="0">
              <a:spcAft>
                <a:spcPts val="800"/>
              </a:spcAft>
              <a:buNone/>
            </a:pPr>
            <a:r>
              <a:rPr lang="en-US" sz="1400" b="0" i="0" u="none" strike="noStrike" dirty="0">
                <a:solidFill>
                  <a:srgbClr val="000000"/>
                </a:solidFill>
                <a:effectLst/>
                <a:latin typeface="Calibri" panose="020F0502020204030204" pitchFamily="34" charset="0"/>
              </a:rPr>
              <a:t>PLEASE put the letter for each group that you judge on the rubric for that group.</a:t>
            </a:r>
          </a:p>
          <a:p>
            <a:pPr algn="r" rtl="0">
              <a:spcAft>
                <a:spcPts val="800"/>
              </a:spcAft>
              <a:buNone/>
            </a:pPr>
            <a:r>
              <a:rPr lang="en-US" sz="1200" dirty="0">
                <a:solidFill>
                  <a:srgbClr val="000000"/>
                </a:solidFill>
                <a:latin typeface="Calibri" panose="020F0502020204030204" pitchFamily="34" charset="0"/>
              </a:rPr>
              <a:t>Curtesy of Kathy Keough Ware CS Teacher</a:t>
            </a:r>
            <a:endParaRPr lang="en-US" sz="1200" dirty="0"/>
          </a:p>
        </p:txBody>
      </p:sp>
    </p:spTree>
    <p:extLst>
      <p:ext uri="{BB962C8B-B14F-4D97-AF65-F5344CB8AC3E}">
        <p14:creationId xmlns:p14="http://schemas.microsoft.com/office/powerpoint/2010/main" val="6704862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95DF7C2-B314-6690-992B-80219D05350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wo girls sitting next to a tablet&#10;&#10;AI-generated content may be incorrect.">
            <a:extLst>
              <a:ext uri="{FF2B5EF4-FFF2-40B4-BE49-F238E27FC236}">
                <a16:creationId xmlns:a16="http://schemas.microsoft.com/office/drawing/2014/main" id="{6BB06AB9-3B50-2432-7FAE-84A205D18540}"/>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 y="10"/>
            <a:ext cx="8926693"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40BE3DA-8578-A7FB-777F-31BB5A22A53C}"/>
              </a:ext>
            </a:extLst>
          </p:cNvPr>
          <p:cNvSpPr>
            <a:spLocks noGrp="1"/>
          </p:cNvSpPr>
          <p:nvPr>
            <p:ph type="title"/>
          </p:nvPr>
        </p:nvSpPr>
        <p:spPr>
          <a:xfrm>
            <a:off x="8496300" y="365125"/>
            <a:ext cx="3308349" cy="1899912"/>
          </a:xfrm>
        </p:spPr>
        <p:txBody>
          <a:bodyPr>
            <a:normAutofit/>
          </a:bodyPr>
          <a:lstStyle/>
          <a:p>
            <a:r>
              <a:rPr lang="en-US" sz="4000" dirty="0"/>
              <a:t>Project Selection</a:t>
            </a:r>
          </a:p>
        </p:txBody>
      </p:sp>
      <p:sp>
        <p:nvSpPr>
          <p:cNvPr id="3" name="Content Placeholder 2">
            <a:extLst>
              <a:ext uri="{FF2B5EF4-FFF2-40B4-BE49-F238E27FC236}">
                <a16:creationId xmlns:a16="http://schemas.microsoft.com/office/drawing/2014/main" id="{F24D82D5-0590-ABF6-EF29-491AD9C127B6}"/>
              </a:ext>
            </a:extLst>
          </p:cNvPr>
          <p:cNvSpPr>
            <a:spLocks noGrp="1"/>
          </p:cNvSpPr>
          <p:nvPr>
            <p:ph idx="1"/>
          </p:nvPr>
        </p:nvSpPr>
        <p:spPr>
          <a:xfrm>
            <a:off x="8496300" y="2434201"/>
            <a:ext cx="3308349" cy="3742762"/>
          </a:xfrm>
        </p:spPr>
        <p:txBody>
          <a:bodyPr>
            <a:normAutofit/>
          </a:bodyPr>
          <a:lstStyle/>
          <a:p>
            <a:pPr marL="0" indent="0">
              <a:buNone/>
            </a:pPr>
            <a:r>
              <a:rPr lang="en-US" sz="2000" b="1" dirty="0"/>
              <a:t>Recommendations:</a:t>
            </a:r>
          </a:p>
          <a:p>
            <a:r>
              <a:rPr lang="en-US" sz="1800" dirty="0"/>
              <a:t>Fair selection process</a:t>
            </a:r>
          </a:p>
          <a:p>
            <a:r>
              <a:rPr lang="en-US" sz="1800" dirty="0"/>
              <a:t>Feedback for improvement</a:t>
            </a:r>
          </a:p>
          <a:p>
            <a:pPr lvl="1"/>
            <a:endParaRPr lang="en-US" sz="1800" dirty="0"/>
          </a:p>
        </p:txBody>
      </p:sp>
    </p:spTree>
    <p:extLst>
      <p:ext uri="{BB962C8B-B14F-4D97-AF65-F5344CB8AC3E}">
        <p14:creationId xmlns:p14="http://schemas.microsoft.com/office/powerpoint/2010/main" val="38976008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081501-D053-07AC-9CE2-E4F9B0699A04}"/>
              </a:ext>
            </a:extLst>
          </p:cNvPr>
          <p:cNvSpPr>
            <a:spLocks noGrp="1"/>
          </p:cNvSpPr>
          <p:nvPr>
            <p:ph type="title"/>
          </p:nvPr>
        </p:nvSpPr>
        <p:spPr>
          <a:xfrm>
            <a:off x="546099" y="548464"/>
            <a:ext cx="3807187" cy="2228074"/>
          </a:xfrm>
        </p:spPr>
        <p:txBody>
          <a:bodyPr>
            <a:normAutofit/>
          </a:bodyPr>
          <a:lstStyle/>
          <a:p>
            <a:r>
              <a:rPr lang="en-US" sz="4000"/>
              <a:t>Student Recognition</a:t>
            </a:r>
          </a:p>
        </p:txBody>
      </p:sp>
      <p:sp>
        <p:nvSpPr>
          <p:cNvPr id="3" name="Content Placeholder 2">
            <a:extLst>
              <a:ext uri="{FF2B5EF4-FFF2-40B4-BE49-F238E27FC236}">
                <a16:creationId xmlns:a16="http://schemas.microsoft.com/office/drawing/2014/main" id="{F69A6061-5C21-88A3-95CA-08863C8BC08C}"/>
              </a:ext>
            </a:extLst>
          </p:cNvPr>
          <p:cNvSpPr>
            <a:spLocks noGrp="1"/>
          </p:cNvSpPr>
          <p:nvPr>
            <p:ph idx="1"/>
          </p:nvPr>
        </p:nvSpPr>
        <p:spPr>
          <a:xfrm>
            <a:off x="546101" y="2962279"/>
            <a:ext cx="3799425" cy="3143241"/>
          </a:xfrm>
        </p:spPr>
        <p:txBody>
          <a:bodyPr>
            <a:normAutofit/>
          </a:bodyPr>
          <a:lstStyle/>
          <a:p>
            <a:pPr marL="0" indent="0">
              <a:buNone/>
            </a:pPr>
            <a:r>
              <a:rPr lang="en-US" sz="2000" b="1" dirty="0"/>
              <a:t>PACE:</a:t>
            </a:r>
          </a:p>
          <a:p>
            <a:r>
              <a:rPr lang="en-US" sz="1800" dirty="0"/>
              <a:t>Teams of 2 reviewed all projects using question template</a:t>
            </a:r>
          </a:p>
          <a:p>
            <a:r>
              <a:rPr lang="en-US" sz="1800" dirty="0"/>
              <a:t>Teams met during lunch to discuss which schools would get which awards</a:t>
            </a:r>
          </a:p>
          <a:p>
            <a:r>
              <a:rPr lang="en-US" sz="1800" dirty="0"/>
              <a:t>One to two awards per school</a:t>
            </a:r>
          </a:p>
        </p:txBody>
      </p:sp>
      <p:pic>
        <p:nvPicPr>
          <p:cNvPr id="5" name="Picture 4" descr="A group of people posing for a photo&#10;&#10;AI-generated content may be incorrect.">
            <a:extLst>
              <a:ext uri="{FF2B5EF4-FFF2-40B4-BE49-F238E27FC236}">
                <a16:creationId xmlns:a16="http://schemas.microsoft.com/office/drawing/2014/main" id="{1AA543F9-53E9-EC26-C898-B0DBB9B659B8}"/>
              </a:ext>
            </a:extLst>
          </p:cNvPr>
          <p:cNvPicPr>
            <a:picLocks noChangeAspect="1"/>
          </p:cNvPicPr>
          <p:nvPr/>
        </p:nvPicPr>
        <p:blipFill>
          <a:blip r:embed="rId2" cstate="print">
            <a:extLst>
              <a:ext uri="{28A0092B-C50C-407E-A947-70E740481C1C}">
                <a14:useLocalDpi xmlns:a14="http://schemas.microsoft.com/office/drawing/2010/main"/>
              </a:ext>
            </a:extLst>
          </a:blip>
          <a:srcRect t="-1" b="-1"/>
          <a:stretch/>
        </p:blipFill>
        <p:spPr>
          <a:xfrm>
            <a:off x="4587532" y="0"/>
            <a:ext cx="7604468" cy="6857990"/>
          </a:xfrm>
          <a:prstGeom prst="rect">
            <a:avLst/>
          </a:prstGeom>
          <a:effectLst/>
        </p:spPr>
      </p:pic>
    </p:spTree>
    <p:extLst>
      <p:ext uri="{BB962C8B-B14F-4D97-AF65-F5344CB8AC3E}">
        <p14:creationId xmlns:p14="http://schemas.microsoft.com/office/powerpoint/2010/main" val="15378253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people in a room&#10;&#10;AI-generated content may be incorrect.">
            <a:extLst>
              <a:ext uri="{FF2B5EF4-FFF2-40B4-BE49-F238E27FC236}">
                <a16:creationId xmlns:a16="http://schemas.microsoft.com/office/drawing/2014/main" id="{1D0090BB-F205-42D6-C03A-1280B5A3AFB8}"/>
              </a:ext>
            </a:extLst>
          </p:cNvPr>
          <p:cNvPicPr>
            <a:picLocks noChangeAspect="1"/>
          </p:cNvPicPr>
          <p:nvPr/>
        </p:nvPicPr>
        <p:blipFill>
          <a:blip r:embed="rId2" cstate="print">
            <a:extLst>
              <a:ext uri="{28A0092B-C50C-407E-A947-70E740481C1C}">
                <a14:useLocalDpi xmlns:a14="http://schemas.microsoft.com/office/drawing/2010/main"/>
              </a:ext>
            </a:extLst>
          </a:blip>
          <a:srcRect b="-1"/>
          <a:stretch>
            <a:fillRect/>
          </a:stretch>
        </p:blipFill>
        <p:spPr>
          <a:xfrm>
            <a:off x="2522356"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7AC496-DACC-202E-705B-0FB6C0BCC4EE}"/>
              </a:ext>
            </a:extLst>
          </p:cNvPr>
          <p:cNvSpPr>
            <a:spLocks noGrp="1"/>
          </p:cNvSpPr>
          <p:nvPr>
            <p:ph type="title"/>
          </p:nvPr>
        </p:nvSpPr>
        <p:spPr>
          <a:xfrm>
            <a:off x="419237" y="-19050"/>
            <a:ext cx="4203189" cy="1371600"/>
          </a:xfrm>
        </p:spPr>
        <p:txBody>
          <a:bodyPr>
            <a:normAutofit/>
          </a:bodyPr>
          <a:lstStyle/>
          <a:p>
            <a:r>
              <a:rPr lang="en-US" sz="3200" b="1" dirty="0"/>
              <a:t>Sample Reviewer Questions</a:t>
            </a:r>
          </a:p>
        </p:txBody>
      </p:sp>
      <p:sp>
        <p:nvSpPr>
          <p:cNvPr id="3" name="Content Placeholder 2">
            <a:extLst>
              <a:ext uri="{FF2B5EF4-FFF2-40B4-BE49-F238E27FC236}">
                <a16:creationId xmlns:a16="http://schemas.microsoft.com/office/drawing/2014/main" id="{4997B4F9-BDB8-8B20-EE36-A7C84909CA83}"/>
              </a:ext>
            </a:extLst>
          </p:cNvPr>
          <p:cNvSpPr>
            <a:spLocks noGrp="1"/>
          </p:cNvSpPr>
          <p:nvPr>
            <p:ph idx="1"/>
          </p:nvPr>
        </p:nvSpPr>
        <p:spPr>
          <a:xfrm>
            <a:off x="419237" y="1371600"/>
            <a:ext cx="4203189" cy="4391025"/>
          </a:xfrm>
        </p:spPr>
        <p:txBody>
          <a:bodyPr>
            <a:noAutofit/>
          </a:bodyPr>
          <a:lstStyle/>
          <a:p>
            <a:pPr marL="0" marR="0">
              <a:lnSpc>
                <a:spcPct val="110000"/>
              </a:lnSpc>
              <a:spcBef>
                <a:spcPts val="0"/>
              </a:spcBef>
              <a:buNone/>
            </a:pPr>
            <a:r>
              <a:rPr lang="en-US" sz="1600" b="1" i="1" dirty="0">
                <a:effectLst/>
                <a:highlight>
                  <a:srgbClr val="FFFFFF"/>
                </a:highlight>
                <a:latin typeface="Arial" panose="020B0604020202020204" pitchFamily="34" charset="0"/>
              </a:rPr>
              <a:t>General Questions</a:t>
            </a:r>
            <a:endParaRPr lang="en-US" sz="1600" b="1" i="1" dirty="0">
              <a:effectLst/>
              <a:latin typeface="Arial" panose="020B0604020202020204" pitchFamily="34" charset="0"/>
            </a:endParaRPr>
          </a:p>
          <a:p>
            <a:pPr marL="274320" marR="0" lvl="0" indent="-274320">
              <a:lnSpc>
                <a:spcPct val="110000"/>
              </a:lnSpc>
              <a:spcBef>
                <a:spcPts val="0"/>
              </a:spcBef>
              <a:buClr>
                <a:srgbClr val="666666"/>
              </a:buClr>
              <a:buSzPts val="1050"/>
              <a:buFont typeface="+mj-lt"/>
              <a:buAutoNum type="arabicPeriod"/>
            </a:pPr>
            <a:r>
              <a:rPr lang="en-US" sz="1600" u="none" strike="noStrike" dirty="0">
                <a:effectLst/>
                <a:highlight>
                  <a:srgbClr val="FFFFFF"/>
                </a:highlight>
                <a:latin typeface="Arial" panose="020B0604020202020204" pitchFamily="34" charset="0"/>
                <a:ea typeface="Arial" panose="020B0604020202020204" pitchFamily="34" charset="0"/>
                <a:cs typeface="Arial" panose="020B0604020202020204" pitchFamily="34" charset="0"/>
              </a:rPr>
              <a:t>What are your names?</a:t>
            </a:r>
          </a:p>
          <a:p>
            <a:pPr marL="274320" marR="0" lvl="0" indent="-274320">
              <a:lnSpc>
                <a:spcPct val="110000"/>
              </a:lnSpc>
              <a:spcBef>
                <a:spcPts val="0"/>
              </a:spcBef>
              <a:buClr>
                <a:srgbClr val="666666"/>
              </a:buClr>
              <a:buSzPts val="1050"/>
              <a:buFont typeface="+mj-lt"/>
              <a:buAutoNum type="arabicPeriod"/>
            </a:pPr>
            <a:r>
              <a:rPr lang="en-US" sz="1600" u="none" strike="noStrike" dirty="0">
                <a:effectLst/>
                <a:highlight>
                  <a:srgbClr val="FFFFFF"/>
                </a:highlight>
                <a:latin typeface="Arial" panose="020B0604020202020204" pitchFamily="34" charset="0"/>
                <a:ea typeface="Arial" panose="020B0604020202020204" pitchFamily="34" charset="0"/>
                <a:cs typeface="Arial" panose="020B0604020202020204" pitchFamily="34" charset="0"/>
              </a:rPr>
              <a:t>What was the most fun part of doing your project?</a:t>
            </a:r>
          </a:p>
          <a:p>
            <a:pPr marL="0" marR="0">
              <a:lnSpc>
                <a:spcPct val="110000"/>
              </a:lnSpc>
              <a:spcBef>
                <a:spcPts val="0"/>
              </a:spcBef>
              <a:buNone/>
            </a:pPr>
            <a:r>
              <a:rPr lang="en-US" sz="1600" b="1" i="1" dirty="0">
                <a:effectLst/>
                <a:highlight>
                  <a:srgbClr val="FFFFFF"/>
                </a:highlight>
                <a:latin typeface="Arial" panose="020B0604020202020204" pitchFamily="34" charset="0"/>
              </a:rPr>
              <a:t>Project Questions</a:t>
            </a:r>
            <a:endParaRPr lang="en-US" sz="1600" b="1" i="1" dirty="0">
              <a:effectLst/>
              <a:latin typeface="Arial" panose="020B0604020202020204" pitchFamily="34" charset="0"/>
            </a:endParaRPr>
          </a:p>
          <a:p>
            <a:pPr marL="274320" indent="-274320">
              <a:lnSpc>
                <a:spcPct val="110000"/>
              </a:lnSpc>
              <a:spcBef>
                <a:spcPts val="0"/>
              </a:spcBef>
              <a:buClr>
                <a:srgbClr val="666666"/>
              </a:buClr>
              <a:buSzPts val="1050"/>
              <a:buFont typeface="+mj-lt"/>
              <a:buAutoNum type="arabicPeriod"/>
            </a:pPr>
            <a:r>
              <a:rPr lang="en-US" sz="1600" dirty="0">
                <a:highlight>
                  <a:srgbClr val="FFFFFF"/>
                </a:highlight>
                <a:latin typeface="Arial" panose="020B0604020202020204" pitchFamily="34" charset="0"/>
                <a:cs typeface="Arial" panose="020B0604020202020204" pitchFamily="34" charset="0"/>
              </a:rPr>
              <a:t>How did you decide what your project would be?</a:t>
            </a:r>
          </a:p>
          <a:p>
            <a:pPr marL="274320" indent="-274320">
              <a:lnSpc>
                <a:spcPct val="110000"/>
              </a:lnSpc>
              <a:spcBef>
                <a:spcPts val="0"/>
              </a:spcBef>
              <a:buClr>
                <a:srgbClr val="666666"/>
              </a:buClr>
              <a:buSzPts val="1050"/>
              <a:buFont typeface="+mj-lt"/>
              <a:buAutoNum type="arabicPeriod"/>
            </a:pPr>
            <a:r>
              <a:rPr lang="en-US" sz="1600" dirty="0">
                <a:highlight>
                  <a:srgbClr val="FFFFFF"/>
                </a:highlight>
                <a:latin typeface="Arial" panose="020B0604020202020204" pitchFamily="34" charset="0"/>
                <a:cs typeface="Arial" panose="020B0604020202020204" pitchFamily="34" charset="0"/>
              </a:rPr>
              <a:t>How does your project reflect what you learned about in your CS class?</a:t>
            </a:r>
          </a:p>
          <a:p>
            <a:pPr marL="274320" indent="-274320">
              <a:lnSpc>
                <a:spcPct val="110000"/>
              </a:lnSpc>
              <a:spcBef>
                <a:spcPts val="0"/>
              </a:spcBef>
              <a:buClr>
                <a:srgbClr val="666666"/>
              </a:buClr>
              <a:buSzPts val="1050"/>
              <a:buFont typeface="+mj-lt"/>
              <a:buAutoNum type="arabicPeriod"/>
            </a:pPr>
            <a:r>
              <a:rPr lang="en-US" sz="1600" dirty="0">
                <a:highlight>
                  <a:srgbClr val="FFFFFF"/>
                </a:highlight>
                <a:latin typeface="Arial" panose="020B0604020202020204" pitchFamily="34" charset="0"/>
                <a:cs typeface="Arial" panose="020B0604020202020204" pitchFamily="34" charset="0"/>
              </a:rPr>
              <a:t>Can you demo your project?</a:t>
            </a:r>
          </a:p>
          <a:p>
            <a:pPr marL="0" marR="0">
              <a:lnSpc>
                <a:spcPct val="110000"/>
              </a:lnSpc>
              <a:spcBef>
                <a:spcPts val="0"/>
              </a:spcBef>
              <a:buNone/>
            </a:pPr>
            <a:r>
              <a:rPr lang="en-US" sz="1600" b="1" i="1" dirty="0">
                <a:effectLst/>
                <a:highlight>
                  <a:srgbClr val="FFFFFF"/>
                </a:highlight>
                <a:latin typeface="Arial" panose="020B0604020202020204" pitchFamily="34" charset="0"/>
              </a:rPr>
              <a:t>Poster Questions (if brought)</a:t>
            </a:r>
            <a:endParaRPr lang="en-US" sz="1600" b="1" i="1" dirty="0">
              <a:effectLst/>
              <a:latin typeface="Arial" panose="020B0604020202020204" pitchFamily="34" charset="0"/>
            </a:endParaRPr>
          </a:p>
          <a:p>
            <a:pPr marL="274320" marR="0" lvl="0" indent="-274320">
              <a:lnSpc>
                <a:spcPct val="110000"/>
              </a:lnSpc>
              <a:spcBef>
                <a:spcPts val="0"/>
              </a:spcBef>
              <a:buClr>
                <a:srgbClr val="666666"/>
              </a:buClr>
              <a:buSzPts val="1050"/>
              <a:buFont typeface="+mj-lt"/>
              <a:buAutoNum type="arabicPeriod"/>
            </a:pPr>
            <a:r>
              <a:rPr lang="en-US" sz="1600" dirty="0">
                <a:highlight>
                  <a:srgbClr val="FFFFFF"/>
                </a:highlight>
                <a:latin typeface="Arial" panose="020B0604020202020204" pitchFamily="34" charset="0"/>
                <a:cs typeface="Arial" panose="020B0604020202020204" pitchFamily="34" charset="0"/>
              </a:rPr>
              <a:t>Can you please explain your poster to me?</a:t>
            </a:r>
          </a:p>
          <a:p>
            <a:pPr marL="274320" marR="0" lvl="0" indent="-274320">
              <a:lnSpc>
                <a:spcPct val="110000"/>
              </a:lnSpc>
              <a:spcBef>
                <a:spcPts val="0"/>
              </a:spcBef>
              <a:buClr>
                <a:srgbClr val="666666"/>
              </a:buClr>
              <a:buSzPts val="1050"/>
              <a:buFont typeface="+mj-lt"/>
              <a:buAutoNum type="arabicPeriod"/>
            </a:pPr>
            <a:r>
              <a:rPr lang="en-US" sz="1600" dirty="0">
                <a:highlight>
                  <a:srgbClr val="FFFFFF"/>
                </a:highlight>
                <a:latin typeface="Arial" panose="020B0604020202020204" pitchFamily="34" charset="0"/>
                <a:cs typeface="Arial" panose="020B0604020202020204" pitchFamily="34" charset="0"/>
              </a:rPr>
              <a:t>How did you decide what to show on your poster?</a:t>
            </a:r>
          </a:p>
          <a:p>
            <a:pPr marL="0" marR="0">
              <a:lnSpc>
                <a:spcPct val="110000"/>
              </a:lnSpc>
              <a:spcBef>
                <a:spcPts val="0"/>
              </a:spcBef>
              <a:buNone/>
            </a:pPr>
            <a:r>
              <a:rPr lang="en-US" sz="1600" b="1" i="1" dirty="0">
                <a:effectLst/>
                <a:highlight>
                  <a:srgbClr val="FFFFFF"/>
                </a:highlight>
                <a:latin typeface="Arial" panose="020B0604020202020204" pitchFamily="34" charset="0"/>
              </a:rPr>
              <a:t>Teamwork Questions</a:t>
            </a:r>
            <a:endParaRPr lang="en-US" sz="1600" b="1" i="1" dirty="0">
              <a:effectLst/>
              <a:latin typeface="Arial" panose="020B0604020202020204" pitchFamily="34" charset="0"/>
            </a:endParaRPr>
          </a:p>
          <a:p>
            <a:pPr marL="274320" indent="-274320">
              <a:lnSpc>
                <a:spcPct val="110000"/>
              </a:lnSpc>
              <a:spcBef>
                <a:spcPts val="0"/>
              </a:spcBef>
              <a:buClr>
                <a:srgbClr val="666666"/>
              </a:buClr>
              <a:buSzPts val="1050"/>
              <a:buFont typeface="+mj-lt"/>
              <a:buAutoNum type="arabicPeriod"/>
            </a:pPr>
            <a:r>
              <a:rPr lang="en-US" sz="1600" dirty="0">
                <a:highlight>
                  <a:srgbClr val="FFFFFF"/>
                </a:highlight>
                <a:latin typeface="Arial" panose="020B0604020202020204" pitchFamily="34" charset="0"/>
                <a:cs typeface="Arial" panose="020B0604020202020204" pitchFamily="34" charset="0"/>
              </a:rPr>
              <a:t>What was your job on the team?</a:t>
            </a:r>
          </a:p>
          <a:p>
            <a:pPr marL="274320" indent="-274320">
              <a:lnSpc>
                <a:spcPct val="110000"/>
              </a:lnSpc>
              <a:spcBef>
                <a:spcPts val="0"/>
              </a:spcBef>
              <a:buClr>
                <a:srgbClr val="666666"/>
              </a:buClr>
              <a:buSzPts val="1050"/>
              <a:buFont typeface="+mj-lt"/>
              <a:buAutoNum type="arabicPeriod"/>
            </a:pPr>
            <a:r>
              <a:rPr lang="en-US" sz="1600" dirty="0">
                <a:highlight>
                  <a:srgbClr val="FFFFFF"/>
                </a:highlight>
                <a:latin typeface="Arial" panose="020B0604020202020204" pitchFamily="34" charset="0"/>
                <a:cs typeface="Arial" panose="020B0604020202020204" pitchFamily="34" charset="0"/>
              </a:rPr>
              <a:t>Did you like working on a team?</a:t>
            </a:r>
          </a:p>
          <a:p>
            <a:pPr marL="274320" indent="-274320">
              <a:lnSpc>
                <a:spcPct val="110000"/>
              </a:lnSpc>
              <a:spcBef>
                <a:spcPts val="0"/>
              </a:spcBef>
              <a:buClr>
                <a:srgbClr val="666666"/>
              </a:buClr>
              <a:buSzPts val="1050"/>
              <a:buFont typeface="+mj-lt"/>
              <a:buAutoNum type="arabicPeriod"/>
            </a:pPr>
            <a:r>
              <a:rPr lang="en-US" sz="1600" dirty="0">
                <a:highlight>
                  <a:srgbClr val="FFFFFF"/>
                </a:highlight>
                <a:latin typeface="Arial" panose="020B0604020202020204" pitchFamily="34" charset="0"/>
                <a:cs typeface="Arial" panose="020B0604020202020204" pitchFamily="34" charset="0"/>
              </a:rPr>
              <a:t>How did your teacher help you?</a:t>
            </a:r>
          </a:p>
        </p:txBody>
      </p:sp>
    </p:spTree>
    <p:extLst>
      <p:ext uri="{BB962C8B-B14F-4D97-AF65-F5344CB8AC3E}">
        <p14:creationId xmlns:p14="http://schemas.microsoft.com/office/powerpoint/2010/main" val="224543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9C052EA-05E2-403D-965E-52D1BFFA2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69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9C78662-D7A9-7903-955F-A105502FCC39}"/>
              </a:ext>
            </a:extLst>
          </p:cNvPr>
          <p:cNvSpPr>
            <a:spLocks noGrp="1"/>
          </p:cNvSpPr>
          <p:nvPr>
            <p:ph type="title"/>
          </p:nvPr>
        </p:nvSpPr>
        <p:spPr>
          <a:xfrm>
            <a:off x="838200" y="365126"/>
            <a:ext cx="10515600" cy="1094740"/>
          </a:xfrm>
        </p:spPr>
        <p:txBody>
          <a:bodyPr>
            <a:normAutofit/>
          </a:bodyPr>
          <a:lstStyle/>
          <a:p>
            <a:r>
              <a:rPr lang="en-US" b="1" dirty="0">
                <a:solidFill>
                  <a:schemeClr val="bg1"/>
                </a:solidFill>
              </a:rPr>
              <a:t>Sample Awards</a:t>
            </a:r>
          </a:p>
        </p:txBody>
      </p:sp>
      <p:sp useBgFill="1">
        <p:nvSpPr>
          <p:cNvPr id="13" name="Rectangle 12">
            <a:extLst>
              <a:ext uri="{FF2B5EF4-FFF2-40B4-BE49-F238E27FC236}">
                <a16:creationId xmlns:a16="http://schemas.microsoft.com/office/drawing/2014/main" id="{4C1936B8-2FFB-4F78-8388-B8C282B8A5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0688"/>
            <a:ext cx="12192000" cy="51663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E8F88308-166F-9B61-A0EA-71B38BBDCCDF}"/>
              </a:ext>
            </a:extLst>
          </p:cNvPr>
          <p:cNvSpPr>
            <a:spLocks noGrp="1"/>
          </p:cNvSpPr>
          <p:nvPr>
            <p:ph sz="half" idx="1"/>
          </p:nvPr>
        </p:nvSpPr>
        <p:spPr>
          <a:xfrm>
            <a:off x="838199" y="1972311"/>
            <a:ext cx="5097779" cy="4255452"/>
          </a:xfrm>
        </p:spPr>
        <p:txBody>
          <a:bodyPr anchor="ctr">
            <a:noAutofit/>
          </a:bodyPr>
          <a:lstStyle/>
          <a:p>
            <a:pPr marL="0" marR="0">
              <a:buNone/>
            </a:pPr>
            <a:r>
              <a:rPr lang="en-US" sz="1400" b="1" dirty="0">
                <a:effectLst/>
                <a:latin typeface="Arial" panose="020B0604020202020204" pitchFamily="34" charset="0"/>
                <a:ea typeface="Arial" panose="020B0604020202020204" pitchFamily="34" charset="0"/>
              </a:rPr>
              <a:t>Real-World Impact Award</a:t>
            </a:r>
            <a:endParaRPr lang="en-US" sz="1400" dirty="0">
              <a:effectLst/>
              <a:latin typeface="Arial" panose="020B0604020202020204" pitchFamily="34" charset="0"/>
              <a:ea typeface="Arial" panose="020B0604020202020204" pitchFamily="34" charset="0"/>
            </a:endParaRPr>
          </a:p>
          <a:p>
            <a:pPr marL="0" marR="0">
              <a:buNone/>
            </a:pPr>
            <a:r>
              <a:rPr lang="en-US" sz="1400" b="1" dirty="0">
                <a:effectLst/>
                <a:latin typeface="Arial" panose="020B0604020202020204" pitchFamily="34" charset="0"/>
                <a:ea typeface="Arial" panose="020B0604020202020204" pitchFamily="34" charset="0"/>
              </a:rPr>
              <a:t>Description:</a:t>
            </a:r>
            <a:br>
              <a:rPr lang="en-US" sz="1400" dirty="0">
                <a:effectLst/>
                <a:latin typeface="Arial" panose="020B0604020202020204" pitchFamily="34" charset="0"/>
                <a:ea typeface="Arial" panose="020B0604020202020204" pitchFamily="34" charset="0"/>
              </a:rPr>
            </a:br>
            <a:r>
              <a:rPr lang="en-US" sz="1400" dirty="0">
                <a:effectLst/>
                <a:latin typeface="Arial" panose="020B0604020202020204" pitchFamily="34" charset="0"/>
                <a:ea typeface="Arial" panose="020B0604020202020204" pitchFamily="34" charset="0"/>
              </a:rPr>
              <a:t>The </a:t>
            </a:r>
            <a:r>
              <a:rPr lang="en-US" sz="1400" b="1" dirty="0">
                <a:effectLst/>
                <a:latin typeface="Arial" panose="020B0604020202020204" pitchFamily="34" charset="0"/>
                <a:ea typeface="Arial" panose="020B0604020202020204" pitchFamily="34" charset="0"/>
              </a:rPr>
              <a:t>Real-World Impact Award</a:t>
            </a:r>
            <a:r>
              <a:rPr lang="en-US" sz="1400" dirty="0">
                <a:effectLst/>
                <a:latin typeface="Arial" panose="020B0604020202020204" pitchFamily="34" charset="0"/>
                <a:ea typeface="Arial" panose="020B0604020202020204" pitchFamily="34" charset="0"/>
              </a:rPr>
              <a:t> is presented to the students and teams whose computer science projects have the greatest potential to solve real-world problems and make a meaningful difference in people’s lives. This award recognizes projects that go beyond creativity and technical skill, focusing on practical applications that address challenges in areas such as education, healthcare, environmental sustainability, accessibility, or community improvement.</a:t>
            </a:r>
          </a:p>
          <a:p>
            <a:pPr marL="0" marR="0">
              <a:buNone/>
            </a:pPr>
            <a:r>
              <a:rPr lang="en-US" sz="1400" b="1" dirty="0">
                <a:effectLst/>
                <a:latin typeface="Arial" panose="020B0604020202020204" pitchFamily="34" charset="0"/>
                <a:ea typeface="Arial" panose="020B0604020202020204" pitchFamily="34" charset="0"/>
              </a:rPr>
              <a:t>Criteria for Selection:</a:t>
            </a:r>
            <a:endParaRPr lang="en-US" sz="1400" dirty="0">
              <a:effectLst/>
              <a:latin typeface="Arial" panose="020B0604020202020204" pitchFamily="34" charset="0"/>
              <a:ea typeface="Arial" panose="020B0604020202020204" pitchFamily="34" charset="0"/>
            </a:endParaRPr>
          </a:p>
          <a:p>
            <a:pPr marL="342900" marR="0" lvl="0" indent="-342900">
              <a:buSzPts val="1000"/>
              <a:buFont typeface="Symbol" panose="05050102010706020507" pitchFamily="18" charset="2"/>
              <a:buChar char=""/>
              <a:tabLst>
                <a:tab pos="457200" algn="l"/>
              </a:tabLst>
            </a:pPr>
            <a:r>
              <a:rPr lang="en-US" sz="1400" dirty="0">
                <a:effectLst/>
                <a:latin typeface="Arial" panose="020B0604020202020204" pitchFamily="34" charset="0"/>
                <a:ea typeface="Arial" panose="020B0604020202020204" pitchFamily="34" charset="0"/>
              </a:rPr>
              <a:t>Addresses a real-world issue or societal need</a:t>
            </a:r>
          </a:p>
          <a:p>
            <a:pPr marL="342900" marR="0" lvl="0" indent="-342900">
              <a:buSzPts val="1000"/>
              <a:buFont typeface="Symbol" panose="05050102010706020507" pitchFamily="18" charset="2"/>
              <a:buChar char=""/>
              <a:tabLst>
                <a:tab pos="457200" algn="l"/>
              </a:tabLst>
            </a:pPr>
            <a:r>
              <a:rPr lang="en-US" sz="1400" dirty="0">
                <a:effectLst/>
                <a:latin typeface="Arial" panose="020B0604020202020204" pitchFamily="34" charset="0"/>
                <a:ea typeface="Arial" panose="020B0604020202020204" pitchFamily="34" charset="0"/>
              </a:rPr>
              <a:t>Demonstrates thoughtful problem-solving and innovation</a:t>
            </a:r>
          </a:p>
          <a:p>
            <a:pPr marL="342900" marR="0" lvl="0" indent="-342900">
              <a:buSzPts val="1000"/>
              <a:buFont typeface="Symbol" panose="05050102010706020507" pitchFamily="18" charset="2"/>
              <a:buChar char=""/>
              <a:tabLst>
                <a:tab pos="457200" algn="l"/>
              </a:tabLst>
            </a:pPr>
            <a:r>
              <a:rPr lang="en-US" sz="1400" dirty="0">
                <a:effectLst/>
                <a:latin typeface="Arial" panose="020B0604020202020204" pitchFamily="34" charset="0"/>
                <a:ea typeface="Arial" panose="020B0604020202020204" pitchFamily="34" charset="0"/>
              </a:rPr>
              <a:t>Shows potential for real-life application and usability</a:t>
            </a:r>
          </a:p>
          <a:p>
            <a:pPr marL="342900" marR="0" lvl="0" indent="-342900">
              <a:buSzPts val="1000"/>
              <a:buFont typeface="Symbol" panose="05050102010706020507" pitchFamily="18" charset="2"/>
              <a:buChar char=""/>
              <a:tabLst>
                <a:tab pos="457200" algn="l"/>
              </a:tabLst>
            </a:pPr>
            <a:r>
              <a:rPr lang="en-US" sz="1400" dirty="0">
                <a:effectLst/>
                <a:latin typeface="Arial" panose="020B0604020202020204" pitchFamily="34" charset="0"/>
                <a:ea typeface="Arial" panose="020B0604020202020204" pitchFamily="34" charset="0"/>
              </a:rPr>
              <a:t>Effectively communicates the impact of the project</a:t>
            </a:r>
          </a:p>
          <a:p>
            <a:pPr marL="342900" marR="0" lvl="0" indent="-342900">
              <a:buSzPts val="1000"/>
              <a:buFont typeface="Symbol" panose="05050102010706020507" pitchFamily="18" charset="2"/>
              <a:buChar char=""/>
              <a:tabLst>
                <a:tab pos="457200" algn="l"/>
              </a:tabLst>
            </a:pPr>
            <a:r>
              <a:rPr lang="en-US" sz="1400" dirty="0">
                <a:effectLst/>
                <a:latin typeface="Arial" panose="020B0604020202020204" pitchFamily="34" charset="0"/>
                <a:ea typeface="Arial" panose="020B0604020202020204" pitchFamily="34" charset="0"/>
              </a:rPr>
              <a:t>This award celebrates young coders who use technology as a tool for positive change, inspiring them to continue exploring how computer science can improve the world!</a:t>
            </a:r>
          </a:p>
        </p:txBody>
      </p:sp>
      <p:sp>
        <p:nvSpPr>
          <p:cNvPr id="6" name="Content Placeholder 5">
            <a:extLst>
              <a:ext uri="{FF2B5EF4-FFF2-40B4-BE49-F238E27FC236}">
                <a16:creationId xmlns:a16="http://schemas.microsoft.com/office/drawing/2014/main" id="{4789F998-6212-E222-CD8E-1ED1ACF185E5}"/>
              </a:ext>
            </a:extLst>
          </p:cNvPr>
          <p:cNvSpPr>
            <a:spLocks noGrp="1"/>
          </p:cNvSpPr>
          <p:nvPr>
            <p:ph sz="half" idx="2"/>
          </p:nvPr>
        </p:nvSpPr>
        <p:spPr>
          <a:xfrm>
            <a:off x="6256023" y="2235676"/>
            <a:ext cx="5669280" cy="4076383"/>
          </a:xfrm>
        </p:spPr>
        <p:txBody>
          <a:bodyPr anchor="ctr">
            <a:noAutofit/>
          </a:bodyPr>
          <a:lstStyle/>
          <a:p>
            <a:pPr marL="0" marR="0">
              <a:buNone/>
            </a:pPr>
            <a:r>
              <a:rPr lang="en-US" sz="1400" b="1" dirty="0">
                <a:effectLst/>
                <a:latin typeface="Arial" panose="020B0604020202020204" pitchFamily="34" charset="0"/>
                <a:ea typeface="Arial" panose="020B0604020202020204" pitchFamily="34" charset="0"/>
              </a:rPr>
              <a:t>Problem Solvers Award</a:t>
            </a:r>
            <a:endParaRPr lang="en-US" sz="1400" dirty="0">
              <a:effectLst/>
              <a:latin typeface="Arial" panose="020B0604020202020204" pitchFamily="34" charset="0"/>
              <a:ea typeface="Arial" panose="020B0604020202020204" pitchFamily="34" charset="0"/>
            </a:endParaRPr>
          </a:p>
          <a:p>
            <a:pPr marL="0" marR="0">
              <a:buNone/>
            </a:pPr>
            <a:r>
              <a:rPr lang="en-US" sz="1400" b="1" dirty="0">
                <a:effectLst/>
                <a:latin typeface="Arial" panose="020B0604020202020204" pitchFamily="34" charset="0"/>
                <a:ea typeface="Arial" panose="020B0604020202020204" pitchFamily="34" charset="0"/>
              </a:rPr>
              <a:t>Description:</a:t>
            </a:r>
            <a:br>
              <a:rPr lang="en-US" sz="1400" dirty="0">
                <a:effectLst/>
                <a:latin typeface="Arial" panose="020B0604020202020204" pitchFamily="34" charset="0"/>
                <a:ea typeface="Arial" panose="020B0604020202020204" pitchFamily="34" charset="0"/>
              </a:rPr>
            </a:br>
            <a:r>
              <a:rPr lang="en-US" sz="1400" dirty="0">
                <a:effectLst/>
                <a:latin typeface="Arial" panose="020B0604020202020204" pitchFamily="34" charset="0"/>
                <a:ea typeface="Arial" panose="020B0604020202020204" pitchFamily="34" charset="0"/>
              </a:rPr>
              <a:t>The </a:t>
            </a:r>
            <a:r>
              <a:rPr lang="en-US" sz="1400" b="1" dirty="0">
                <a:effectLst/>
                <a:latin typeface="Arial" panose="020B0604020202020204" pitchFamily="34" charset="0"/>
                <a:ea typeface="Arial" panose="020B0604020202020204" pitchFamily="34" charset="0"/>
              </a:rPr>
              <a:t>Problem Solvers Award</a:t>
            </a:r>
            <a:r>
              <a:rPr lang="en-US" sz="1400" dirty="0">
                <a:effectLst/>
                <a:latin typeface="Arial" panose="020B0604020202020204" pitchFamily="34" charset="0"/>
                <a:ea typeface="Arial" panose="020B0604020202020204" pitchFamily="34" charset="0"/>
              </a:rPr>
              <a:t> is given to the students and teams that demonstrate exceptional critical thinking and troubleshooting skills in their computer science projects. This award recognizes those that effectively tackle challenges, overcome obstacles, and find innovative solutions to technical or real-world problems. Whether debugging complex code, optimizing performance, or designing a project that addresses a specific need, they showcase perseverance, creativity, and strong analytical thinking.</a:t>
            </a:r>
          </a:p>
          <a:p>
            <a:pPr marL="0" marR="0">
              <a:buNone/>
            </a:pPr>
            <a:r>
              <a:rPr lang="en-US" sz="1400" b="1" dirty="0">
                <a:effectLst/>
                <a:latin typeface="Arial" panose="020B0604020202020204" pitchFamily="34" charset="0"/>
                <a:ea typeface="Arial" panose="020B0604020202020204" pitchFamily="34" charset="0"/>
              </a:rPr>
              <a:t>Criteria for Selection:</a:t>
            </a:r>
            <a:endParaRPr lang="en-US" sz="1400" dirty="0">
              <a:effectLst/>
              <a:latin typeface="Arial" panose="020B0604020202020204" pitchFamily="34" charset="0"/>
              <a:ea typeface="Arial" panose="020B0604020202020204" pitchFamily="34" charset="0"/>
            </a:endParaRPr>
          </a:p>
          <a:p>
            <a:pPr marL="342900" marR="0" lvl="0" indent="-342900">
              <a:buSzPts val="1000"/>
              <a:buFont typeface="Symbol" panose="05050102010706020507" pitchFamily="18" charset="2"/>
              <a:buChar char=""/>
              <a:tabLst>
                <a:tab pos="457200" algn="l"/>
              </a:tabLst>
            </a:pPr>
            <a:r>
              <a:rPr lang="en-US" sz="1400" dirty="0">
                <a:effectLst/>
                <a:latin typeface="Arial" panose="020B0604020202020204" pitchFamily="34" charset="0"/>
                <a:ea typeface="Arial" panose="020B0604020202020204" pitchFamily="34" charset="0"/>
              </a:rPr>
              <a:t>Successfully identifies and solves challenges within their project</a:t>
            </a:r>
          </a:p>
          <a:p>
            <a:pPr marL="342900" marR="0" lvl="0" indent="-342900">
              <a:buSzPts val="1000"/>
              <a:buFont typeface="Symbol" panose="05050102010706020507" pitchFamily="18" charset="2"/>
              <a:buChar char=""/>
              <a:tabLst>
                <a:tab pos="457200" algn="l"/>
              </a:tabLst>
            </a:pPr>
            <a:r>
              <a:rPr lang="en-US" sz="1400" dirty="0">
                <a:effectLst/>
                <a:latin typeface="Arial" panose="020B0604020202020204" pitchFamily="34" charset="0"/>
                <a:ea typeface="Arial" panose="020B0604020202020204" pitchFamily="34" charset="0"/>
              </a:rPr>
              <a:t>Demonstrates resilience and adaptability in troubleshooting issues</a:t>
            </a:r>
          </a:p>
          <a:p>
            <a:pPr marL="342900" marR="0" lvl="0" indent="-342900">
              <a:buSzPts val="1000"/>
              <a:buFont typeface="Symbol" panose="05050102010706020507" pitchFamily="18" charset="2"/>
              <a:buChar char=""/>
              <a:tabLst>
                <a:tab pos="457200" algn="l"/>
              </a:tabLst>
            </a:pPr>
            <a:r>
              <a:rPr lang="en-US" sz="1400" dirty="0">
                <a:effectLst/>
                <a:latin typeface="Arial" panose="020B0604020202020204" pitchFamily="34" charset="0"/>
                <a:ea typeface="Arial" panose="020B0604020202020204" pitchFamily="34" charset="0"/>
              </a:rPr>
              <a:t>Applies logical thinking and creative problem-solving techniques</a:t>
            </a:r>
          </a:p>
          <a:p>
            <a:pPr marL="342900" marR="0" lvl="0" indent="-342900">
              <a:buSzPts val="1000"/>
              <a:buFont typeface="Symbol" panose="05050102010706020507" pitchFamily="18" charset="2"/>
              <a:buChar char=""/>
              <a:tabLst>
                <a:tab pos="457200" algn="l"/>
              </a:tabLst>
            </a:pPr>
            <a:r>
              <a:rPr lang="en-US" sz="1400" dirty="0">
                <a:effectLst/>
                <a:latin typeface="Arial" panose="020B0604020202020204" pitchFamily="34" charset="0"/>
                <a:ea typeface="Arial" panose="020B0604020202020204" pitchFamily="34" charset="0"/>
              </a:rPr>
              <a:t>Clearly explains the problem, the solution, and the process behind it</a:t>
            </a:r>
          </a:p>
          <a:p>
            <a:pPr marL="342900" marR="0" lvl="0" indent="-342900">
              <a:buSzPts val="1000"/>
              <a:buFont typeface="Symbol" panose="05050102010706020507" pitchFamily="18" charset="2"/>
              <a:buChar char=""/>
              <a:tabLst>
                <a:tab pos="457200" algn="l"/>
              </a:tabLst>
            </a:pPr>
            <a:r>
              <a:rPr lang="en-US" sz="1400" dirty="0">
                <a:effectLst/>
                <a:latin typeface="Arial" panose="020B0604020202020204" pitchFamily="34" charset="0"/>
                <a:ea typeface="Arial" panose="020B0604020202020204" pitchFamily="34" charset="0"/>
              </a:rPr>
              <a:t>This award celebrates students who embrace challenges, think outside the box, and use computer science as a tool to solve problems effectively!</a:t>
            </a:r>
          </a:p>
        </p:txBody>
      </p:sp>
    </p:spTree>
    <p:extLst>
      <p:ext uri="{BB962C8B-B14F-4D97-AF65-F5344CB8AC3E}">
        <p14:creationId xmlns:p14="http://schemas.microsoft.com/office/powerpoint/2010/main" val="3268230812"/>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6CC3929-63F2-8D7A-FD14-C3A0E5058273}"/>
              </a:ext>
            </a:extLst>
          </p:cNvPr>
          <p:cNvSpPr>
            <a:spLocks noGrp="1"/>
          </p:cNvSpPr>
          <p:nvPr>
            <p:ph type="title"/>
          </p:nvPr>
        </p:nvSpPr>
        <p:spPr>
          <a:xfrm>
            <a:off x="838199" y="111125"/>
            <a:ext cx="10515600" cy="314325"/>
          </a:xfrm>
        </p:spPr>
        <p:txBody>
          <a:bodyPr>
            <a:noAutofit/>
          </a:bodyPr>
          <a:lstStyle/>
          <a:p>
            <a:r>
              <a:rPr lang="en-US" sz="3200" b="1" dirty="0"/>
              <a:t>Sample Reviewing Template</a:t>
            </a:r>
          </a:p>
        </p:txBody>
      </p:sp>
      <p:graphicFrame>
        <p:nvGraphicFramePr>
          <p:cNvPr id="7" name="Content Placeholder 6">
            <a:extLst>
              <a:ext uri="{FF2B5EF4-FFF2-40B4-BE49-F238E27FC236}">
                <a16:creationId xmlns:a16="http://schemas.microsoft.com/office/drawing/2014/main" id="{BD251FD2-A1AC-4FCF-3247-0F59E9D4CC11}"/>
              </a:ext>
            </a:extLst>
          </p:cNvPr>
          <p:cNvGraphicFramePr>
            <a:graphicFrameLocks noGrp="1"/>
          </p:cNvGraphicFramePr>
          <p:nvPr>
            <p:ph idx="1"/>
            <p:extLst>
              <p:ext uri="{D42A27DB-BD31-4B8C-83A1-F6EECF244321}">
                <p14:modId xmlns:p14="http://schemas.microsoft.com/office/powerpoint/2010/main" val="882735290"/>
              </p:ext>
            </p:extLst>
          </p:nvPr>
        </p:nvGraphicFramePr>
        <p:xfrm>
          <a:off x="838200" y="495998"/>
          <a:ext cx="10515599" cy="6362002"/>
        </p:xfrm>
        <a:graphic>
          <a:graphicData uri="http://schemas.openxmlformats.org/drawingml/2006/table">
            <a:tbl>
              <a:tblPr firstRow="1" firstCol="1" bandRow="1"/>
              <a:tblGrid>
                <a:gridCol w="566604">
                  <a:extLst>
                    <a:ext uri="{9D8B030D-6E8A-4147-A177-3AD203B41FA5}">
                      <a16:colId xmlns:a16="http://schemas.microsoft.com/office/drawing/2014/main" val="3524554748"/>
                    </a:ext>
                  </a:extLst>
                </a:gridCol>
                <a:gridCol w="593351">
                  <a:extLst>
                    <a:ext uri="{9D8B030D-6E8A-4147-A177-3AD203B41FA5}">
                      <a16:colId xmlns:a16="http://schemas.microsoft.com/office/drawing/2014/main" val="1676389105"/>
                    </a:ext>
                  </a:extLst>
                </a:gridCol>
                <a:gridCol w="1393633">
                  <a:extLst>
                    <a:ext uri="{9D8B030D-6E8A-4147-A177-3AD203B41FA5}">
                      <a16:colId xmlns:a16="http://schemas.microsoft.com/office/drawing/2014/main" val="607552850"/>
                    </a:ext>
                  </a:extLst>
                </a:gridCol>
                <a:gridCol w="1500620">
                  <a:extLst>
                    <a:ext uri="{9D8B030D-6E8A-4147-A177-3AD203B41FA5}">
                      <a16:colId xmlns:a16="http://schemas.microsoft.com/office/drawing/2014/main" val="689203956"/>
                    </a:ext>
                  </a:extLst>
                </a:gridCol>
                <a:gridCol w="2279787">
                  <a:extLst>
                    <a:ext uri="{9D8B030D-6E8A-4147-A177-3AD203B41FA5}">
                      <a16:colId xmlns:a16="http://schemas.microsoft.com/office/drawing/2014/main" val="2797862322"/>
                    </a:ext>
                  </a:extLst>
                </a:gridCol>
                <a:gridCol w="4181604">
                  <a:extLst>
                    <a:ext uri="{9D8B030D-6E8A-4147-A177-3AD203B41FA5}">
                      <a16:colId xmlns:a16="http://schemas.microsoft.com/office/drawing/2014/main" val="141718886"/>
                    </a:ext>
                  </a:extLst>
                </a:gridCol>
              </a:tblGrid>
              <a:tr h="77136">
                <a:tc>
                  <a:txBody>
                    <a:bodyPr/>
                    <a:lstStyle/>
                    <a:p>
                      <a:pPr marL="0" marR="0" algn="ctr">
                        <a:lnSpc>
                          <a:spcPct val="115000"/>
                        </a:lnSpc>
                        <a:buNone/>
                      </a:pPr>
                      <a:r>
                        <a:rPr lang="en-US" sz="1000" b="1" dirty="0">
                          <a:solidFill>
                            <a:srgbClr val="000000"/>
                          </a:solidFill>
                          <a:effectLst/>
                          <a:latin typeface="Arial" panose="020B0604020202020204" pitchFamily="34" charset="0"/>
                          <a:ea typeface="Arial" panose="020B0604020202020204" pitchFamily="34" charset="0"/>
                        </a:rPr>
                        <a:t>Time</a:t>
                      </a:r>
                      <a:endParaRPr lang="en-US" sz="900" b="1" dirty="0">
                        <a:effectLst/>
                        <a:latin typeface="Arial" panose="020B0604020202020204" pitchFamily="34" charset="0"/>
                        <a:ea typeface="Arial" panose="020B0604020202020204" pitchFamily="34" charset="0"/>
                      </a:endParaRPr>
                    </a:p>
                  </a:txBody>
                  <a:tcPr marL="27485" marR="27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9646"/>
                    </a:solidFill>
                  </a:tcPr>
                </a:tc>
                <a:tc>
                  <a:txBody>
                    <a:bodyPr/>
                    <a:lstStyle/>
                    <a:p>
                      <a:pPr marL="0" marR="0" algn="ctr">
                        <a:lnSpc>
                          <a:spcPct val="115000"/>
                        </a:lnSpc>
                        <a:buNone/>
                      </a:pPr>
                      <a:r>
                        <a:rPr lang="en-US" sz="1000" b="1" dirty="0">
                          <a:solidFill>
                            <a:srgbClr val="000000"/>
                          </a:solidFill>
                          <a:effectLst/>
                          <a:latin typeface="Arial" panose="020B0604020202020204" pitchFamily="34" charset="0"/>
                          <a:ea typeface="Arial" panose="020B0604020202020204" pitchFamily="34" charset="0"/>
                        </a:rPr>
                        <a:t>Table</a:t>
                      </a:r>
                      <a:endParaRPr lang="en-US" sz="900" b="1" dirty="0">
                        <a:effectLst/>
                        <a:latin typeface="Arial" panose="020B0604020202020204" pitchFamily="34" charset="0"/>
                        <a:ea typeface="Arial" panose="020B0604020202020204" pitchFamily="34" charset="0"/>
                      </a:endParaRPr>
                    </a:p>
                  </a:txBody>
                  <a:tcPr marL="27485" marR="27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9646"/>
                    </a:solidFill>
                  </a:tcPr>
                </a:tc>
                <a:tc>
                  <a:txBody>
                    <a:bodyPr/>
                    <a:lstStyle/>
                    <a:p>
                      <a:pPr marL="0" marR="0" algn="ctr">
                        <a:lnSpc>
                          <a:spcPct val="115000"/>
                        </a:lnSpc>
                        <a:buNone/>
                      </a:pPr>
                      <a:r>
                        <a:rPr lang="en-US" sz="1000" b="1" dirty="0">
                          <a:solidFill>
                            <a:srgbClr val="000000"/>
                          </a:solidFill>
                          <a:effectLst/>
                          <a:latin typeface="Arial" panose="020B0604020202020204" pitchFamily="34" charset="0"/>
                          <a:ea typeface="Arial" panose="020B0604020202020204" pitchFamily="34" charset="0"/>
                        </a:rPr>
                        <a:t>School/District</a:t>
                      </a:r>
                      <a:endParaRPr lang="en-US" sz="900" b="1" dirty="0">
                        <a:effectLst/>
                        <a:latin typeface="Arial" panose="020B0604020202020204" pitchFamily="34" charset="0"/>
                        <a:ea typeface="Arial" panose="020B0604020202020204" pitchFamily="34" charset="0"/>
                      </a:endParaRPr>
                    </a:p>
                  </a:txBody>
                  <a:tcPr marL="27485" marR="27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9646"/>
                    </a:solidFill>
                  </a:tcPr>
                </a:tc>
                <a:tc>
                  <a:txBody>
                    <a:bodyPr/>
                    <a:lstStyle/>
                    <a:p>
                      <a:pPr marL="0" marR="0" algn="ctr">
                        <a:lnSpc>
                          <a:spcPct val="115000"/>
                        </a:lnSpc>
                        <a:buNone/>
                      </a:pPr>
                      <a:r>
                        <a:rPr lang="en-US" sz="1000" b="1" dirty="0">
                          <a:solidFill>
                            <a:srgbClr val="000000"/>
                          </a:solidFill>
                          <a:effectLst/>
                          <a:latin typeface="Arial" panose="020B0604020202020204" pitchFamily="34" charset="0"/>
                          <a:ea typeface="Arial" panose="020B0604020202020204" pitchFamily="34" charset="0"/>
                        </a:rPr>
                        <a:t>Team</a:t>
                      </a:r>
                      <a:endParaRPr lang="en-US" sz="900" b="1" dirty="0">
                        <a:effectLst/>
                        <a:latin typeface="Arial" panose="020B0604020202020204" pitchFamily="34" charset="0"/>
                        <a:ea typeface="Arial" panose="020B0604020202020204" pitchFamily="34" charset="0"/>
                      </a:endParaRPr>
                    </a:p>
                  </a:txBody>
                  <a:tcPr marL="27485" marR="27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9646"/>
                    </a:solidFill>
                  </a:tcPr>
                </a:tc>
                <a:tc>
                  <a:txBody>
                    <a:bodyPr/>
                    <a:lstStyle/>
                    <a:p>
                      <a:pPr marL="0" marR="0" algn="ctr">
                        <a:lnSpc>
                          <a:spcPct val="115000"/>
                        </a:lnSpc>
                        <a:buNone/>
                      </a:pPr>
                      <a:r>
                        <a:rPr lang="en-US" sz="1000" b="1" dirty="0">
                          <a:solidFill>
                            <a:srgbClr val="000000"/>
                          </a:solidFill>
                          <a:effectLst/>
                          <a:latin typeface="Arial" panose="020B0604020202020204" pitchFamily="34" charset="0"/>
                          <a:ea typeface="Arial" panose="020B0604020202020204" pitchFamily="34" charset="0"/>
                        </a:rPr>
                        <a:t>Recommended Award</a:t>
                      </a:r>
                      <a:endParaRPr lang="en-US" sz="900" b="1" dirty="0">
                        <a:effectLst/>
                        <a:latin typeface="Arial" panose="020B0604020202020204" pitchFamily="34" charset="0"/>
                        <a:ea typeface="Arial" panose="020B0604020202020204" pitchFamily="34" charset="0"/>
                      </a:endParaRPr>
                    </a:p>
                  </a:txBody>
                  <a:tcPr marL="27485" marR="27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9646"/>
                    </a:solidFill>
                  </a:tcPr>
                </a:tc>
                <a:tc>
                  <a:txBody>
                    <a:bodyPr/>
                    <a:lstStyle/>
                    <a:p>
                      <a:pPr marL="0" marR="0" algn="ctr">
                        <a:lnSpc>
                          <a:spcPct val="115000"/>
                        </a:lnSpc>
                        <a:buNone/>
                      </a:pPr>
                      <a:r>
                        <a:rPr lang="en-US" sz="1000" b="1" dirty="0">
                          <a:solidFill>
                            <a:srgbClr val="000000"/>
                          </a:solidFill>
                          <a:effectLst/>
                          <a:latin typeface="Arial" panose="020B0604020202020204" pitchFamily="34" charset="0"/>
                          <a:ea typeface="Arial" panose="020B0604020202020204" pitchFamily="34" charset="0"/>
                        </a:rPr>
                        <a:t>Reason for the Award</a:t>
                      </a:r>
                      <a:endParaRPr lang="en-US" sz="900" b="1" dirty="0">
                        <a:effectLst/>
                        <a:latin typeface="Arial" panose="020B0604020202020204" pitchFamily="34" charset="0"/>
                        <a:ea typeface="Arial" panose="020B0604020202020204" pitchFamily="34" charset="0"/>
                      </a:endParaRPr>
                    </a:p>
                  </a:txBody>
                  <a:tcPr marL="27485" marR="27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9646"/>
                    </a:solidFill>
                  </a:tcPr>
                </a:tc>
                <a:extLst>
                  <a:ext uri="{0D108BD9-81ED-4DB2-BD59-A6C34878D82A}">
                    <a16:rowId xmlns:a16="http://schemas.microsoft.com/office/drawing/2014/main" val="3573114574"/>
                  </a:ext>
                </a:extLst>
              </a:tr>
              <a:tr h="534275">
                <a:tc>
                  <a:txBody>
                    <a:bodyPr/>
                    <a:lstStyle/>
                    <a:p>
                      <a:pPr marL="0" marR="0">
                        <a:lnSpc>
                          <a:spcPct val="115000"/>
                        </a:lnSpc>
                        <a:spcAft>
                          <a:spcPts val="1800"/>
                        </a:spcAft>
                        <a:buNone/>
                      </a:pPr>
                      <a:r>
                        <a:rPr lang="en-US" sz="900" b="1">
                          <a:effectLst/>
                          <a:latin typeface="Arial" panose="020B0604020202020204" pitchFamily="34" charset="0"/>
                          <a:ea typeface="Arial" panose="020B0604020202020204" pitchFamily="34" charset="0"/>
                        </a:rPr>
                        <a:t>10:15</a:t>
                      </a:r>
                      <a:endParaRPr lang="en-US" sz="900">
                        <a:effectLst/>
                        <a:latin typeface="Arial" panose="020B0604020202020204" pitchFamily="34" charset="0"/>
                        <a:ea typeface="Arial" panose="020B0604020202020204" pitchFamily="34" charset="0"/>
                      </a:endParaRPr>
                    </a:p>
                  </a:txBody>
                  <a:tcPr marL="27485" marR="27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800"/>
                        </a:spcAft>
                        <a:buNone/>
                      </a:pPr>
                      <a:r>
                        <a:rPr lang="en-US" sz="900" b="1">
                          <a:effectLst/>
                          <a:latin typeface="Arial" panose="020B0604020202020204" pitchFamily="34" charset="0"/>
                          <a:ea typeface="Arial" panose="020B0604020202020204" pitchFamily="34" charset="0"/>
                        </a:rPr>
                        <a:t>21</a:t>
                      </a:r>
                      <a:endParaRPr lang="en-US" sz="900">
                        <a:effectLst/>
                        <a:latin typeface="Arial" panose="020B0604020202020204" pitchFamily="34" charset="0"/>
                        <a:ea typeface="Arial" panose="020B0604020202020204" pitchFamily="34" charset="0"/>
                      </a:endParaRPr>
                    </a:p>
                  </a:txBody>
                  <a:tcPr marL="27485" marR="27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800"/>
                        </a:spcAft>
                        <a:buNone/>
                      </a:pPr>
                      <a:r>
                        <a:rPr lang="en-US" sz="900" b="1">
                          <a:effectLst/>
                          <a:latin typeface="Arial" panose="020B0604020202020204" pitchFamily="34" charset="0"/>
                          <a:ea typeface="Arial" panose="020B0604020202020204" pitchFamily="34" charset="0"/>
                        </a:rPr>
                        <a:t>Ware</a:t>
                      </a:r>
                      <a:endParaRPr lang="en-US" sz="900">
                        <a:effectLst/>
                        <a:latin typeface="Arial" panose="020B0604020202020204" pitchFamily="34" charset="0"/>
                        <a:ea typeface="Arial" panose="020B0604020202020204" pitchFamily="34" charset="0"/>
                      </a:endParaRPr>
                    </a:p>
                  </a:txBody>
                  <a:tcPr marL="27485" marR="27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800"/>
                        </a:spcAft>
                        <a:buNone/>
                      </a:pPr>
                      <a:r>
                        <a:rPr lang="en-US" sz="900" b="1" dirty="0">
                          <a:effectLst/>
                          <a:latin typeface="Arial" panose="020B0604020202020204" pitchFamily="34" charset="0"/>
                          <a:ea typeface="Arial" panose="020B0604020202020204" pitchFamily="34" charset="0"/>
                        </a:rPr>
                        <a:t>Practice Can</a:t>
                      </a:r>
                      <a:endParaRPr lang="en-US" sz="900" dirty="0">
                        <a:effectLst/>
                        <a:latin typeface="Arial" panose="020B0604020202020204" pitchFamily="34" charset="0"/>
                        <a:ea typeface="Arial" panose="020B0604020202020204" pitchFamily="34" charset="0"/>
                      </a:endParaRPr>
                    </a:p>
                  </a:txBody>
                  <a:tcPr marL="27485" marR="27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marR="0" lvl="0" indent="-342900">
                        <a:lnSpc>
                          <a:spcPct val="115000"/>
                        </a:lnSpc>
                        <a:buFont typeface="Times New Roman" panose="02020603050405020304" pitchFamily="18" charset="0"/>
                        <a:buChar char="□"/>
                      </a:pPr>
                      <a:r>
                        <a:rPr lang="en-US" sz="900" b="1" dirty="0">
                          <a:effectLst/>
                          <a:latin typeface="Arial" panose="020B0604020202020204" pitchFamily="34" charset="0"/>
                          <a:ea typeface="Arial" panose="020B0604020202020204" pitchFamily="34" charset="0"/>
                        </a:rPr>
                        <a:t>Real World Impact Award</a:t>
                      </a:r>
                      <a:endParaRPr lang="en-US" sz="900" dirty="0">
                        <a:effectLst/>
                        <a:latin typeface="Arial" panose="020B0604020202020204" pitchFamily="34" charset="0"/>
                        <a:ea typeface="Arial" panose="020B0604020202020204" pitchFamily="34" charset="0"/>
                      </a:endParaRPr>
                    </a:p>
                    <a:p>
                      <a:pPr marL="342900" marR="0" lvl="0" indent="-342900">
                        <a:lnSpc>
                          <a:spcPct val="115000"/>
                        </a:lnSpc>
                        <a:buFont typeface="Times New Roman" panose="02020603050405020304" pitchFamily="18" charset="0"/>
                        <a:buChar char="□"/>
                      </a:pPr>
                      <a:r>
                        <a:rPr lang="en-US" sz="900" b="1" dirty="0">
                          <a:effectLst/>
                          <a:latin typeface="Arial" panose="020B0604020202020204" pitchFamily="34" charset="0"/>
                          <a:ea typeface="Arial" panose="020B0604020202020204" pitchFamily="34" charset="0"/>
                        </a:rPr>
                        <a:t>Problem Solvers Award</a:t>
                      </a:r>
                      <a:endParaRPr lang="en-US" sz="900" dirty="0">
                        <a:effectLst/>
                        <a:latin typeface="Arial" panose="020B0604020202020204" pitchFamily="34" charset="0"/>
                        <a:ea typeface="Arial" panose="020B0604020202020204" pitchFamily="34" charset="0"/>
                      </a:endParaRPr>
                    </a:p>
                    <a:p>
                      <a:pPr marL="342900" marR="0" lvl="0" indent="-342900">
                        <a:lnSpc>
                          <a:spcPct val="115000"/>
                        </a:lnSpc>
                        <a:buFont typeface="Times New Roman" panose="02020603050405020304" pitchFamily="18" charset="0"/>
                        <a:buChar char="□"/>
                      </a:pPr>
                      <a:r>
                        <a:rPr lang="en-US" sz="900" b="1" dirty="0">
                          <a:effectLst/>
                          <a:latin typeface="Arial" panose="020B0604020202020204" pitchFamily="34" charset="0"/>
                          <a:ea typeface="Arial" panose="020B0604020202020204" pitchFamily="34" charset="0"/>
                        </a:rPr>
                        <a:t>Bright Ideas Award</a:t>
                      </a:r>
                      <a:endParaRPr lang="en-US" sz="900" dirty="0">
                        <a:effectLst/>
                        <a:latin typeface="Arial" panose="020B0604020202020204" pitchFamily="34" charset="0"/>
                        <a:ea typeface="Arial" panose="020B0604020202020204" pitchFamily="34" charset="0"/>
                      </a:endParaRPr>
                    </a:p>
                    <a:p>
                      <a:pPr marL="342900" marR="0" lvl="0" indent="-342900">
                        <a:lnSpc>
                          <a:spcPct val="115000"/>
                        </a:lnSpc>
                        <a:buFont typeface="Times New Roman" panose="02020603050405020304" pitchFamily="18" charset="0"/>
                        <a:buChar char="□"/>
                      </a:pPr>
                      <a:r>
                        <a:rPr lang="en-US" sz="900" b="1" dirty="0">
                          <a:effectLst/>
                          <a:latin typeface="Arial" panose="020B0604020202020204" pitchFamily="34" charset="0"/>
                          <a:ea typeface="Arial" panose="020B0604020202020204" pitchFamily="34" charset="0"/>
                        </a:rPr>
                        <a:t>Creative Team Award</a:t>
                      </a:r>
                      <a:endParaRPr lang="en-US" sz="900" dirty="0">
                        <a:effectLst/>
                        <a:latin typeface="Arial" panose="020B0604020202020204" pitchFamily="34" charset="0"/>
                        <a:ea typeface="Arial" panose="020B0604020202020204" pitchFamily="34" charset="0"/>
                      </a:endParaRPr>
                    </a:p>
                    <a:p>
                      <a:pPr marL="342900" marR="0" lvl="0" indent="-342900">
                        <a:lnSpc>
                          <a:spcPct val="115000"/>
                        </a:lnSpc>
                        <a:buFont typeface="Times New Roman" panose="02020603050405020304" pitchFamily="18" charset="0"/>
                        <a:buChar char="□"/>
                      </a:pPr>
                      <a:r>
                        <a:rPr lang="en-US" sz="900" b="1" dirty="0">
                          <a:effectLst/>
                          <a:latin typeface="Arial" panose="020B0604020202020204" pitchFamily="34" charset="0"/>
                          <a:ea typeface="Arial" panose="020B0604020202020204" pitchFamily="34" charset="0"/>
                        </a:rPr>
                        <a:t>Future Innovators Award</a:t>
                      </a:r>
                      <a:endParaRPr lang="en-US" sz="900" dirty="0">
                        <a:effectLst/>
                        <a:latin typeface="Arial" panose="020B0604020202020204" pitchFamily="34" charset="0"/>
                        <a:ea typeface="Arial" panose="020B0604020202020204" pitchFamily="34" charset="0"/>
                      </a:endParaRPr>
                    </a:p>
                  </a:txBody>
                  <a:tcPr marL="27485" marR="27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spcAft>
                          <a:spcPts val="1800"/>
                        </a:spcAft>
                        <a:buNone/>
                      </a:pPr>
                      <a:r>
                        <a:rPr lang="en-US" sz="900" b="1">
                          <a:effectLst/>
                          <a:latin typeface="Arial" panose="020B0604020202020204" pitchFamily="34" charset="0"/>
                          <a:ea typeface="Arial" panose="020B0604020202020204" pitchFamily="34" charset="0"/>
                        </a:rPr>
                        <a:t> </a:t>
                      </a:r>
                      <a:endParaRPr lang="en-US" sz="900">
                        <a:effectLst/>
                        <a:latin typeface="Arial" panose="020B0604020202020204" pitchFamily="34" charset="0"/>
                        <a:ea typeface="Arial" panose="020B0604020202020204" pitchFamily="34" charset="0"/>
                      </a:endParaRPr>
                    </a:p>
                  </a:txBody>
                  <a:tcPr marL="27485" marR="27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03440545"/>
                  </a:ext>
                </a:extLst>
              </a:tr>
              <a:tr h="534275">
                <a:tc>
                  <a:txBody>
                    <a:bodyPr/>
                    <a:lstStyle/>
                    <a:p>
                      <a:pPr marL="0" marR="0">
                        <a:lnSpc>
                          <a:spcPct val="115000"/>
                        </a:lnSpc>
                        <a:buNone/>
                      </a:pPr>
                      <a:r>
                        <a:rPr lang="en-US" sz="900" b="1">
                          <a:effectLst/>
                          <a:latin typeface="Arial" panose="020B0604020202020204" pitchFamily="34" charset="0"/>
                          <a:ea typeface="Arial" panose="020B0604020202020204" pitchFamily="34" charset="0"/>
                        </a:rPr>
                        <a:t>10:20</a:t>
                      </a:r>
                      <a:endParaRPr lang="en-US" sz="900">
                        <a:effectLst/>
                        <a:latin typeface="Arial" panose="020B0604020202020204" pitchFamily="34" charset="0"/>
                        <a:ea typeface="Arial" panose="020B0604020202020204" pitchFamily="34" charset="0"/>
                      </a:endParaRPr>
                    </a:p>
                  </a:txBody>
                  <a:tcPr marL="27485" marR="27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buNone/>
                      </a:pPr>
                      <a:r>
                        <a:rPr lang="en-US" sz="900" b="1">
                          <a:effectLst/>
                          <a:latin typeface="Arial" panose="020B0604020202020204" pitchFamily="34" charset="0"/>
                          <a:ea typeface="Arial" panose="020B0604020202020204" pitchFamily="34" charset="0"/>
                        </a:rPr>
                        <a:t>22</a:t>
                      </a:r>
                      <a:endParaRPr lang="en-US" sz="900">
                        <a:effectLst/>
                        <a:latin typeface="Arial" panose="020B0604020202020204" pitchFamily="34" charset="0"/>
                        <a:ea typeface="Arial" panose="020B0604020202020204" pitchFamily="34" charset="0"/>
                      </a:endParaRPr>
                    </a:p>
                  </a:txBody>
                  <a:tcPr marL="27485" marR="27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buNone/>
                      </a:pPr>
                      <a:r>
                        <a:rPr lang="en-US" sz="900" b="1">
                          <a:effectLst/>
                          <a:latin typeface="Arial" panose="020B0604020202020204" pitchFamily="34" charset="0"/>
                          <a:ea typeface="Arial" panose="020B0604020202020204" pitchFamily="34" charset="0"/>
                        </a:rPr>
                        <a:t>Ware</a:t>
                      </a:r>
                      <a:endParaRPr lang="en-US" sz="900">
                        <a:effectLst/>
                        <a:latin typeface="Arial" panose="020B0604020202020204" pitchFamily="34" charset="0"/>
                        <a:ea typeface="Arial" panose="020B0604020202020204" pitchFamily="34" charset="0"/>
                      </a:endParaRPr>
                    </a:p>
                  </a:txBody>
                  <a:tcPr marL="27485" marR="27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buNone/>
                      </a:pPr>
                      <a:r>
                        <a:rPr lang="en-US" sz="900" b="1">
                          <a:effectLst/>
                          <a:latin typeface="Arial" panose="020B0604020202020204" pitchFamily="34" charset="0"/>
                          <a:ea typeface="Arial" panose="020B0604020202020204" pitchFamily="34" charset="0"/>
                        </a:rPr>
                        <a:t>Cloud Counter</a:t>
                      </a:r>
                      <a:endParaRPr lang="en-US" sz="900">
                        <a:effectLst/>
                        <a:latin typeface="Arial" panose="020B0604020202020204" pitchFamily="34" charset="0"/>
                        <a:ea typeface="Arial" panose="020B0604020202020204" pitchFamily="34" charset="0"/>
                      </a:endParaRPr>
                    </a:p>
                  </a:txBody>
                  <a:tcPr marL="27485" marR="27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marR="0" lvl="0" indent="-342900">
                        <a:lnSpc>
                          <a:spcPct val="115000"/>
                        </a:lnSpc>
                        <a:buFont typeface="Times New Roman" panose="02020603050405020304" pitchFamily="18" charset="0"/>
                        <a:buChar char="□"/>
                      </a:pPr>
                      <a:r>
                        <a:rPr lang="en-US" sz="900" b="1">
                          <a:effectLst/>
                          <a:latin typeface="Arial" panose="020B0604020202020204" pitchFamily="34" charset="0"/>
                          <a:ea typeface="Arial" panose="020B0604020202020204" pitchFamily="34" charset="0"/>
                        </a:rPr>
                        <a:t>Real World Impact Award</a:t>
                      </a:r>
                      <a:endParaRPr lang="en-US" sz="900">
                        <a:effectLst/>
                        <a:latin typeface="Arial" panose="020B0604020202020204" pitchFamily="34" charset="0"/>
                        <a:ea typeface="Arial" panose="020B0604020202020204" pitchFamily="34" charset="0"/>
                      </a:endParaRPr>
                    </a:p>
                    <a:p>
                      <a:pPr marL="342900" marR="0" lvl="0" indent="-342900">
                        <a:lnSpc>
                          <a:spcPct val="115000"/>
                        </a:lnSpc>
                        <a:buFont typeface="Times New Roman" panose="02020603050405020304" pitchFamily="18" charset="0"/>
                        <a:buChar char="□"/>
                      </a:pPr>
                      <a:r>
                        <a:rPr lang="en-US" sz="900" b="1">
                          <a:effectLst/>
                          <a:latin typeface="Arial" panose="020B0604020202020204" pitchFamily="34" charset="0"/>
                          <a:ea typeface="Arial" panose="020B0604020202020204" pitchFamily="34" charset="0"/>
                        </a:rPr>
                        <a:t>Problem Solvers Award</a:t>
                      </a:r>
                      <a:endParaRPr lang="en-US" sz="900">
                        <a:effectLst/>
                        <a:latin typeface="Arial" panose="020B0604020202020204" pitchFamily="34" charset="0"/>
                        <a:ea typeface="Arial" panose="020B0604020202020204" pitchFamily="34" charset="0"/>
                      </a:endParaRPr>
                    </a:p>
                    <a:p>
                      <a:pPr marL="342900" marR="0" lvl="0" indent="-342900">
                        <a:lnSpc>
                          <a:spcPct val="115000"/>
                        </a:lnSpc>
                        <a:buFont typeface="Times New Roman" panose="02020603050405020304" pitchFamily="18" charset="0"/>
                        <a:buChar char="□"/>
                      </a:pPr>
                      <a:r>
                        <a:rPr lang="en-US" sz="900" b="1">
                          <a:effectLst/>
                          <a:latin typeface="Arial" panose="020B0604020202020204" pitchFamily="34" charset="0"/>
                          <a:ea typeface="Arial" panose="020B0604020202020204" pitchFamily="34" charset="0"/>
                        </a:rPr>
                        <a:t>Bright Ideas Award</a:t>
                      </a:r>
                      <a:endParaRPr lang="en-US" sz="900">
                        <a:effectLst/>
                        <a:latin typeface="Arial" panose="020B0604020202020204" pitchFamily="34" charset="0"/>
                        <a:ea typeface="Arial" panose="020B0604020202020204" pitchFamily="34" charset="0"/>
                      </a:endParaRPr>
                    </a:p>
                    <a:p>
                      <a:pPr marL="342900" marR="0" lvl="0" indent="-342900">
                        <a:lnSpc>
                          <a:spcPct val="115000"/>
                        </a:lnSpc>
                        <a:buFont typeface="Times New Roman" panose="02020603050405020304" pitchFamily="18" charset="0"/>
                        <a:buChar char="□"/>
                      </a:pPr>
                      <a:r>
                        <a:rPr lang="en-US" sz="900" b="1">
                          <a:effectLst/>
                          <a:latin typeface="Arial" panose="020B0604020202020204" pitchFamily="34" charset="0"/>
                          <a:ea typeface="Arial" panose="020B0604020202020204" pitchFamily="34" charset="0"/>
                        </a:rPr>
                        <a:t>Creative Team Award</a:t>
                      </a:r>
                      <a:endParaRPr lang="en-US" sz="900">
                        <a:effectLst/>
                        <a:latin typeface="Arial" panose="020B0604020202020204" pitchFamily="34" charset="0"/>
                        <a:ea typeface="Arial" panose="020B0604020202020204" pitchFamily="34" charset="0"/>
                      </a:endParaRPr>
                    </a:p>
                    <a:p>
                      <a:pPr marL="342900" marR="0" lvl="0" indent="-342900">
                        <a:lnSpc>
                          <a:spcPct val="115000"/>
                        </a:lnSpc>
                        <a:buFont typeface="Times New Roman" panose="02020603050405020304" pitchFamily="18" charset="0"/>
                        <a:buChar char="□"/>
                      </a:pPr>
                      <a:r>
                        <a:rPr lang="en-US" sz="900" b="1">
                          <a:effectLst/>
                          <a:latin typeface="Arial" panose="020B0604020202020204" pitchFamily="34" charset="0"/>
                          <a:ea typeface="Arial" panose="020B0604020202020204" pitchFamily="34" charset="0"/>
                        </a:rPr>
                        <a:t>Future Innovators Award</a:t>
                      </a:r>
                      <a:endParaRPr lang="en-US" sz="900">
                        <a:effectLst/>
                        <a:latin typeface="Arial" panose="020B0604020202020204" pitchFamily="34" charset="0"/>
                        <a:ea typeface="Arial" panose="020B0604020202020204" pitchFamily="34" charset="0"/>
                      </a:endParaRPr>
                    </a:p>
                  </a:txBody>
                  <a:tcPr marL="27485" marR="27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buNone/>
                      </a:pPr>
                      <a:r>
                        <a:rPr lang="en-US" sz="900" b="1">
                          <a:effectLst/>
                          <a:latin typeface="Arial" panose="020B0604020202020204" pitchFamily="34" charset="0"/>
                          <a:ea typeface="Arial" panose="020B0604020202020204" pitchFamily="34" charset="0"/>
                        </a:rPr>
                        <a:t> </a:t>
                      </a:r>
                      <a:endParaRPr lang="en-US" sz="900">
                        <a:effectLst/>
                        <a:latin typeface="Arial" panose="020B0604020202020204" pitchFamily="34" charset="0"/>
                        <a:ea typeface="Arial" panose="020B0604020202020204" pitchFamily="34" charset="0"/>
                      </a:endParaRPr>
                    </a:p>
                  </a:txBody>
                  <a:tcPr marL="27485" marR="27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94559"/>
                  </a:ext>
                </a:extLst>
              </a:tr>
              <a:tr h="534275">
                <a:tc>
                  <a:txBody>
                    <a:bodyPr/>
                    <a:lstStyle/>
                    <a:p>
                      <a:pPr marL="0" marR="0">
                        <a:lnSpc>
                          <a:spcPct val="115000"/>
                        </a:lnSpc>
                        <a:buNone/>
                      </a:pPr>
                      <a:r>
                        <a:rPr lang="en-US" sz="900" b="1">
                          <a:effectLst/>
                          <a:latin typeface="Arial" panose="020B0604020202020204" pitchFamily="34" charset="0"/>
                          <a:ea typeface="Arial" panose="020B0604020202020204" pitchFamily="34" charset="0"/>
                        </a:rPr>
                        <a:t>10:25</a:t>
                      </a:r>
                      <a:endParaRPr lang="en-US" sz="900">
                        <a:effectLst/>
                        <a:latin typeface="Arial" panose="020B0604020202020204" pitchFamily="34" charset="0"/>
                        <a:ea typeface="Arial" panose="020B0604020202020204" pitchFamily="34" charset="0"/>
                      </a:endParaRPr>
                    </a:p>
                  </a:txBody>
                  <a:tcPr marL="27485" marR="27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buNone/>
                      </a:pPr>
                      <a:r>
                        <a:rPr lang="en-US" sz="900" b="1">
                          <a:effectLst/>
                          <a:latin typeface="Arial" panose="020B0604020202020204" pitchFamily="34" charset="0"/>
                          <a:ea typeface="Arial" panose="020B0604020202020204" pitchFamily="34" charset="0"/>
                        </a:rPr>
                        <a:t>23</a:t>
                      </a:r>
                      <a:endParaRPr lang="en-US" sz="900">
                        <a:effectLst/>
                        <a:latin typeface="Arial" panose="020B0604020202020204" pitchFamily="34" charset="0"/>
                        <a:ea typeface="Arial" panose="020B0604020202020204" pitchFamily="34" charset="0"/>
                      </a:endParaRPr>
                    </a:p>
                  </a:txBody>
                  <a:tcPr marL="27485" marR="27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buNone/>
                      </a:pPr>
                      <a:r>
                        <a:rPr lang="en-US" sz="900" b="1">
                          <a:effectLst/>
                          <a:latin typeface="Arial" panose="020B0604020202020204" pitchFamily="34" charset="0"/>
                          <a:ea typeface="Arial" panose="020B0604020202020204" pitchFamily="34" charset="0"/>
                        </a:rPr>
                        <a:t>Ware</a:t>
                      </a:r>
                      <a:endParaRPr lang="en-US" sz="900">
                        <a:effectLst/>
                        <a:latin typeface="Arial" panose="020B0604020202020204" pitchFamily="34" charset="0"/>
                        <a:ea typeface="Arial" panose="020B0604020202020204" pitchFamily="34" charset="0"/>
                      </a:endParaRPr>
                    </a:p>
                  </a:txBody>
                  <a:tcPr marL="27485" marR="27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buNone/>
                      </a:pPr>
                      <a:r>
                        <a:rPr lang="en-US" sz="900" b="1">
                          <a:effectLst/>
                          <a:latin typeface="Arial" panose="020B0604020202020204" pitchFamily="34" charset="0"/>
                          <a:ea typeface="Arial" panose="020B0604020202020204" pitchFamily="34" charset="0"/>
                        </a:rPr>
                        <a:t>Math Machine 3000</a:t>
                      </a:r>
                      <a:endParaRPr lang="en-US" sz="900">
                        <a:effectLst/>
                        <a:latin typeface="Arial" panose="020B0604020202020204" pitchFamily="34" charset="0"/>
                        <a:ea typeface="Arial" panose="020B0604020202020204" pitchFamily="34" charset="0"/>
                      </a:endParaRPr>
                    </a:p>
                  </a:txBody>
                  <a:tcPr marL="27485" marR="27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marR="0" lvl="0" indent="-342900">
                        <a:lnSpc>
                          <a:spcPct val="115000"/>
                        </a:lnSpc>
                        <a:buFont typeface="Times New Roman" panose="02020603050405020304" pitchFamily="18" charset="0"/>
                        <a:buChar char="□"/>
                      </a:pPr>
                      <a:r>
                        <a:rPr lang="en-US" sz="900" b="1">
                          <a:effectLst/>
                          <a:latin typeface="Arial" panose="020B0604020202020204" pitchFamily="34" charset="0"/>
                          <a:ea typeface="Arial" panose="020B0604020202020204" pitchFamily="34" charset="0"/>
                        </a:rPr>
                        <a:t>Real World Impact Award</a:t>
                      </a:r>
                      <a:endParaRPr lang="en-US" sz="900">
                        <a:effectLst/>
                        <a:latin typeface="Arial" panose="020B0604020202020204" pitchFamily="34" charset="0"/>
                        <a:ea typeface="Arial" panose="020B0604020202020204" pitchFamily="34" charset="0"/>
                      </a:endParaRPr>
                    </a:p>
                    <a:p>
                      <a:pPr marL="342900" marR="0" lvl="0" indent="-342900">
                        <a:lnSpc>
                          <a:spcPct val="115000"/>
                        </a:lnSpc>
                        <a:buFont typeface="Times New Roman" panose="02020603050405020304" pitchFamily="18" charset="0"/>
                        <a:buChar char="□"/>
                      </a:pPr>
                      <a:r>
                        <a:rPr lang="en-US" sz="900" b="1">
                          <a:effectLst/>
                          <a:latin typeface="Arial" panose="020B0604020202020204" pitchFamily="34" charset="0"/>
                          <a:ea typeface="Arial" panose="020B0604020202020204" pitchFamily="34" charset="0"/>
                        </a:rPr>
                        <a:t>Problem Solvers Award</a:t>
                      </a:r>
                      <a:endParaRPr lang="en-US" sz="900">
                        <a:effectLst/>
                        <a:latin typeface="Arial" panose="020B0604020202020204" pitchFamily="34" charset="0"/>
                        <a:ea typeface="Arial" panose="020B0604020202020204" pitchFamily="34" charset="0"/>
                      </a:endParaRPr>
                    </a:p>
                    <a:p>
                      <a:pPr marL="342900" marR="0" lvl="0" indent="-342900">
                        <a:lnSpc>
                          <a:spcPct val="115000"/>
                        </a:lnSpc>
                        <a:buFont typeface="Times New Roman" panose="02020603050405020304" pitchFamily="18" charset="0"/>
                        <a:buChar char="□"/>
                      </a:pPr>
                      <a:r>
                        <a:rPr lang="en-US" sz="900" b="1">
                          <a:effectLst/>
                          <a:latin typeface="Arial" panose="020B0604020202020204" pitchFamily="34" charset="0"/>
                          <a:ea typeface="Arial" panose="020B0604020202020204" pitchFamily="34" charset="0"/>
                        </a:rPr>
                        <a:t>Bright Ideas Award</a:t>
                      </a:r>
                      <a:endParaRPr lang="en-US" sz="900">
                        <a:effectLst/>
                        <a:latin typeface="Arial" panose="020B0604020202020204" pitchFamily="34" charset="0"/>
                        <a:ea typeface="Arial" panose="020B0604020202020204" pitchFamily="34" charset="0"/>
                      </a:endParaRPr>
                    </a:p>
                    <a:p>
                      <a:pPr marL="342900" marR="0" lvl="0" indent="-342900">
                        <a:lnSpc>
                          <a:spcPct val="115000"/>
                        </a:lnSpc>
                        <a:buFont typeface="Times New Roman" panose="02020603050405020304" pitchFamily="18" charset="0"/>
                        <a:buChar char="□"/>
                      </a:pPr>
                      <a:r>
                        <a:rPr lang="en-US" sz="900" b="1">
                          <a:effectLst/>
                          <a:latin typeface="Arial" panose="020B0604020202020204" pitchFamily="34" charset="0"/>
                          <a:ea typeface="Arial" panose="020B0604020202020204" pitchFamily="34" charset="0"/>
                        </a:rPr>
                        <a:t>Creative Team Award</a:t>
                      </a:r>
                      <a:endParaRPr lang="en-US" sz="900">
                        <a:effectLst/>
                        <a:latin typeface="Arial" panose="020B0604020202020204" pitchFamily="34" charset="0"/>
                        <a:ea typeface="Arial" panose="020B0604020202020204" pitchFamily="34" charset="0"/>
                      </a:endParaRPr>
                    </a:p>
                    <a:p>
                      <a:pPr marL="342900" marR="0" lvl="0" indent="-342900">
                        <a:lnSpc>
                          <a:spcPct val="115000"/>
                        </a:lnSpc>
                        <a:buFont typeface="Times New Roman" panose="02020603050405020304" pitchFamily="18" charset="0"/>
                        <a:buChar char="□"/>
                      </a:pPr>
                      <a:r>
                        <a:rPr lang="en-US" sz="900" b="1">
                          <a:effectLst/>
                          <a:latin typeface="Arial" panose="020B0604020202020204" pitchFamily="34" charset="0"/>
                          <a:ea typeface="Arial" panose="020B0604020202020204" pitchFamily="34" charset="0"/>
                        </a:rPr>
                        <a:t>Future Innovators Award</a:t>
                      </a:r>
                      <a:endParaRPr lang="en-US" sz="900">
                        <a:effectLst/>
                        <a:latin typeface="Arial" panose="020B0604020202020204" pitchFamily="34" charset="0"/>
                        <a:ea typeface="Arial" panose="020B0604020202020204" pitchFamily="34" charset="0"/>
                      </a:endParaRPr>
                    </a:p>
                  </a:txBody>
                  <a:tcPr marL="27485" marR="27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buNone/>
                      </a:pPr>
                      <a:r>
                        <a:rPr lang="en-US" sz="900" b="1">
                          <a:effectLst/>
                          <a:latin typeface="Arial" panose="020B0604020202020204" pitchFamily="34" charset="0"/>
                          <a:ea typeface="Arial" panose="020B0604020202020204" pitchFamily="34" charset="0"/>
                        </a:rPr>
                        <a:t> </a:t>
                      </a:r>
                      <a:endParaRPr lang="en-US" sz="900">
                        <a:effectLst/>
                        <a:latin typeface="Arial" panose="020B0604020202020204" pitchFamily="34" charset="0"/>
                        <a:ea typeface="Arial" panose="020B0604020202020204" pitchFamily="34" charset="0"/>
                      </a:endParaRPr>
                    </a:p>
                  </a:txBody>
                  <a:tcPr marL="27485" marR="27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65627306"/>
                  </a:ext>
                </a:extLst>
              </a:tr>
              <a:tr h="534275">
                <a:tc>
                  <a:txBody>
                    <a:bodyPr/>
                    <a:lstStyle/>
                    <a:p>
                      <a:pPr marL="0" marR="0">
                        <a:lnSpc>
                          <a:spcPct val="115000"/>
                        </a:lnSpc>
                        <a:buNone/>
                      </a:pPr>
                      <a:r>
                        <a:rPr lang="en-US" sz="900" b="1">
                          <a:effectLst/>
                          <a:latin typeface="Arial" panose="020B0604020202020204" pitchFamily="34" charset="0"/>
                          <a:ea typeface="Arial" panose="020B0604020202020204" pitchFamily="34" charset="0"/>
                        </a:rPr>
                        <a:t>10:30</a:t>
                      </a:r>
                      <a:endParaRPr lang="en-US" sz="900">
                        <a:effectLst/>
                        <a:latin typeface="Arial" panose="020B0604020202020204" pitchFamily="34" charset="0"/>
                        <a:ea typeface="Arial" panose="020B0604020202020204" pitchFamily="34" charset="0"/>
                      </a:endParaRPr>
                    </a:p>
                  </a:txBody>
                  <a:tcPr marL="27485" marR="27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buNone/>
                      </a:pPr>
                      <a:r>
                        <a:rPr lang="en-US" sz="900" b="1">
                          <a:effectLst/>
                          <a:latin typeface="Arial" panose="020B0604020202020204" pitchFamily="34" charset="0"/>
                          <a:ea typeface="Arial" panose="020B0604020202020204" pitchFamily="34" charset="0"/>
                        </a:rPr>
                        <a:t>24</a:t>
                      </a:r>
                      <a:endParaRPr lang="en-US" sz="900">
                        <a:effectLst/>
                        <a:latin typeface="Arial" panose="020B0604020202020204" pitchFamily="34" charset="0"/>
                        <a:ea typeface="Arial" panose="020B0604020202020204" pitchFamily="34" charset="0"/>
                      </a:endParaRPr>
                    </a:p>
                  </a:txBody>
                  <a:tcPr marL="27485" marR="27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buNone/>
                      </a:pPr>
                      <a:r>
                        <a:rPr lang="en-US" sz="900" b="1">
                          <a:effectLst/>
                          <a:latin typeface="Arial" panose="020B0604020202020204" pitchFamily="34" charset="0"/>
                          <a:ea typeface="Arial" panose="020B0604020202020204" pitchFamily="34" charset="0"/>
                        </a:rPr>
                        <a:t>Ware</a:t>
                      </a:r>
                      <a:endParaRPr lang="en-US" sz="900">
                        <a:effectLst/>
                        <a:latin typeface="Arial" panose="020B0604020202020204" pitchFamily="34" charset="0"/>
                        <a:ea typeface="Arial" panose="020B0604020202020204" pitchFamily="34" charset="0"/>
                      </a:endParaRPr>
                    </a:p>
                  </a:txBody>
                  <a:tcPr marL="27485" marR="27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buNone/>
                      </a:pPr>
                      <a:r>
                        <a:rPr lang="en-US" sz="900" b="1">
                          <a:effectLst/>
                          <a:latin typeface="Arial" panose="020B0604020202020204" pitchFamily="34" charset="0"/>
                          <a:ea typeface="Arial" panose="020B0604020202020204" pitchFamily="34" charset="0"/>
                        </a:rPr>
                        <a:t>Be quiet…</a:t>
                      </a:r>
                      <a:endParaRPr lang="en-US" sz="900">
                        <a:effectLst/>
                        <a:latin typeface="Arial" panose="020B0604020202020204" pitchFamily="34" charset="0"/>
                        <a:ea typeface="Arial" panose="020B0604020202020204" pitchFamily="34" charset="0"/>
                      </a:endParaRPr>
                    </a:p>
                  </a:txBody>
                  <a:tcPr marL="27485" marR="27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marR="0" lvl="0" indent="-342900">
                        <a:lnSpc>
                          <a:spcPct val="115000"/>
                        </a:lnSpc>
                        <a:buFont typeface="Times New Roman" panose="02020603050405020304" pitchFamily="18" charset="0"/>
                        <a:buChar char="□"/>
                      </a:pPr>
                      <a:r>
                        <a:rPr lang="en-US" sz="900" b="1">
                          <a:effectLst/>
                          <a:latin typeface="Arial" panose="020B0604020202020204" pitchFamily="34" charset="0"/>
                          <a:ea typeface="Arial" panose="020B0604020202020204" pitchFamily="34" charset="0"/>
                        </a:rPr>
                        <a:t>Real World Impact Award</a:t>
                      </a:r>
                      <a:endParaRPr lang="en-US" sz="900">
                        <a:effectLst/>
                        <a:latin typeface="Arial" panose="020B0604020202020204" pitchFamily="34" charset="0"/>
                        <a:ea typeface="Arial" panose="020B0604020202020204" pitchFamily="34" charset="0"/>
                      </a:endParaRPr>
                    </a:p>
                    <a:p>
                      <a:pPr marL="342900" marR="0" lvl="0" indent="-342900">
                        <a:lnSpc>
                          <a:spcPct val="115000"/>
                        </a:lnSpc>
                        <a:buFont typeface="Times New Roman" panose="02020603050405020304" pitchFamily="18" charset="0"/>
                        <a:buChar char="□"/>
                      </a:pPr>
                      <a:r>
                        <a:rPr lang="en-US" sz="900" b="1">
                          <a:effectLst/>
                          <a:latin typeface="Arial" panose="020B0604020202020204" pitchFamily="34" charset="0"/>
                          <a:ea typeface="Arial" panose="020B0604020202020204" pitchFamily="34" charset="0"/>
                        </a:rPr>
                        <a:t>Problem Solvers Award</a:t>
                      </a:r>
                      <a:endParaRPr lang="en-US" sz="900">
                        <a:effectLst/>
                        <a:latin typeface="Arial" panose="020B0604020202020204" pitchFamily="34" charset="0"/>
                        <a:ea typeface="Arial" panose="020B0604020202020204" pitchFamily="34" charset="0"/>
                      </a:endParaRPr>
                    </a:p>
                    <a:p>
                      <a:pPr marL="342900" marR="0" lvl="0" indent="-342900">
                        <a:lnSpc>
                          <a:spcPct val="115000"/>
                        </a:lnSpc>
                        <a:buFont typeface="Times New Roman" panose="02020603050405020304" pitchFamily="18" charset="0"/>
                        <a:buChar char="□"/>
                      </a:pPr>
                      <a:r>
                        <a:rPr lang="en-US" sz="900" b="1">
                          <a:effectLst/>
                          <a:latin typeface="Arial" panose="020B0604020202020204" pitchFamily="34" charset="0"/>
                          <a:ea typeface="Arial" panose="020B0604020202020204" pitchFamily="34" charset="0"/>
                        </a:rPr>
                        <a:t>Bright Ideas Award</a:t>
                      </a:r>
                      <a:endParaRPr lang="en-US" sz="900">
                        <a:effectLst/>
                        <a:latin typeface="Arial" panose="020B0604020202020204" pitchFamily="34" charset="0"/>
                        <a:ea typeface="Arial" panose="020B0604020202020204" pitchFamily="34" charset="0"/>
                      </a:endParaRPr>
                    </a:p>
                    <a:p>
                      <a:pPr marL="342900" marR="0" lvl="0" indent="-342900">
                        <a:lnSpc>
                          <a:spcPct val="115000"/>
                        </a:lnSpc>
                        <a:buFont typeface="Times New Roman" panose="02020603050405020304" pitchFamily="18" charset="0"/>
                        <a:buChar char="□"/>
                      </a:pPr>
                      <a:r>
                        <a:rPr lang="en-US" sz="900" b="1">
                          <a:effectLst/>
                          <a:latin typeface="Arial" panose="020B0604020202020204" pitchFamily="34" charset="0"/>
                          <a:ea typeface="Arial" panose="020B0604020202020204" pitchFamily="34" charset="0"/>
                        </a:rPr>
                        <a:t>Creative Team Award</a:t>
                      </a:r>
                      <a:endParaRPr lang="en-US" sz="900">
                        <a:effectLst/>
                        <a:latin typeface="Arial" panose="020B0604020202020204" pitchFamily="34" charset="0"/>
                        <a:ea typeface="Arial" panose="020B0604020202020204" pitchFamily="34" charset="0"/>
                      </a:endParaRPr>
                    </a:p>
                    <a:p>
                      <a:pPr marL="342900" marR="0" lvl="0" indent="-342900">
                        <a:lnSpc>
                          <a:spcPct val="115000"/>
                        </a:lnSpc>
                        <a:buFont typeface="Times New Roman" panose="02020603050405020304" pitchFamily="18" charset="0"/>
                        <a:buChar char="□"/>
                      </a:pPr>
                      <a:r>
                        <a:rPr lang="en-US" sz="900" b="1">
                          <a:effectLst/>
                          <a:latin typeface="Arial" panose="020B0604020202020204" pitchFamily="34" charset="0"/>
                          <a:ea typeface="Arial" panose="020B0604020202020204" pitchFamily="34" charset="0"/>
                        </a:rPr>
                        <a:t>Future Innovators Award</a:t>
                      </a:r>
                      <a:endParaRPr lang="en-US" sz="900">
                        <a:effectLst/>
                        <a:latin typeface="Arial" panose="020B0604020202020204" pitchFamily="34" charset="0"/>
                        <a:ea typeface="Arial" panose="020B0604020202020204" pitchFamily="34" charset="0"/>
                      </a:endParaRPr>
                    </a:p>
                  </a:txBody>
                  <a:tcPr marL="27485" marR="27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buNone/>
                      </a:pPr>
                      <a:r>
                        <a:rPr lang="en-US" sz="900" b="1">
                          <a:effectLst/>
                          <a:latin typeface="Arial" panose="020B0604020202020204" pitchFamily="34" charset="0"/>
                          <a:ea typeface="Arial" panose="020B0604020202020204" pitchFamily="34" charset="0"/>
                        </a:rPr>
                        <a:t> </a:t>
                      </a:r>
                      <a:endParaRPr lang="en-US" sz="900">
                        <a:effectLst/>
                        <a:latin typeface="Arial" panose="020B0604020202020204" pitchFamily="34" charset="0"/>
                        <a:ea typeface="Arial" panose="020B0604020202020204" pitchFamily="34" charset="0"/>
                      </a:endParaRPr>
                    </a:p>
                  </a:txBody>
                  <a:tcPr marL="27485" marR="27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29069295"/>
                  </a:ext>
                </a:extLst>
              </a:tr>
              <a:tr h="534275">
                <a:tc>
                  <a:txBody>
                    <a:bodyPr/>
                    <a:lstStyle/>
                    <a:p>
                      <a:pPr marL="0" marR="0">
                        <a:lnSpc>
                          <a:spcPct val="115000"/>
                        </a:lnSpc>
                        <a:buNone/>
                      </a:pPr>
                      <a:r>
                        <a:rPr lang="en-US" sz="900" b="1">
                          <a:effectLst/>
                          <a:latin typeface="Arial" panose="020B0604020202020204" pitchFamily="34" charset="0"/>
                          <a:ea typeface="Arial" panose="020B0604020202020204" pitchFamily="34" charset="0"/>
                        </a:rPr>
                        <a:t>10:40</a:t>
                      </a:r>
                      <a:endParaRPr lang="en-US" sz="900">
                        <a:effectLst/>
                        <a:latin typeface="Arial" panose="020B0604020202020204" pitchFamily="34" charset="0"/>
                        <a:ea typeface="Arial" panose="020B0604020202020204" pitchFamily="34" charset="0"/>
                      </a:endParaRPr>
                    </a:p>
                  </a:txBody>
                  <a:tcPr marL="27485" marR="27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buNone/>
                      </a:pPr>
                      <a:r>
                        <a:rPr lang="en-US" sz="900" b="1">
                          <a:effectLst/>
                          <a:latin typeface="Arial" panose="020B0604020202020204" pitchFamily="34" charset="0"/>
                          <a:ea typeface="Arial" panose="020B0604020202020204" pitchFamily="34" charset="0"/>
                        </a:rPr>
                        <a:t>6</a:t>
                      </a:r>
                      <a:endParaRPr lang="en-US" sz="900">
                        <a:effectLst/>
                        <a:latin typeface="Arial" panose="020B0604020202020204" pitchFamily="34" charset="0"/>
                        <a:ea typeface="Arial" panose="020B0604020202020204" pitchFamily="34" charset="0"/>
                      </a:endParaRPr>
                    </a:p>
                  </a:txBody>
                  <a:tcPr marL="27485" marR="27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buNone/>
                      </a:pPr>
                      <a:r>
                        <a:rPr lang="en-US" sz="900" b="1">
                          <a:effectLst/>
                          <a:latin typeface="Arial" panose="020B0604020202020204" pitchFamily="34" charset="0"/>
                          <a:ea typeface="Arial" panose="020B0604020202020204" pitchFamily="34" charset="0"/>
                        </a:rPr>
                        <a:t>Hatfield</a:t>
                      </a:r>
                      <a:endParaRPr lang="en-US" sz="900">
                        <a:effectLst/>
                        <a:latin typeface="Arial" panose="020B0604020202020204" pitchFamily="34" charset="0"/>
                        <a:ea typeface="Arial" panose="020B0604020202020204" pitchFamily="34" charset="0"/>
                      </a:endParaRPr>
                    </a:p>
                  </a:txBody>
                  <a:tcPr marL="27485" marR="27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buNone/>
                      </a:pPr>
                      <a:r>
                        <a:rPr lang="en-US" sz="900" b="1">
                          <a:effectLst/>
                          <a:latin typeface="Arial" panose="020B0604020202020204" pitchFamily="34" charset="0"/>
                          <a:ea typeface="Arial" panose="020B0604020202020204" pitchFamily="34" charset="0"/>
                        </a:rPr>
                        <a:t>Propose an App</a:t>
                      </a:r>
                      <a:endParaRPr lang="en-US" sz="900">
                        <a:effectLst/>
                        <a:latin typeface="Arial" panose="020B0604020202020204" pitchFamily="34" charset="0"/>
                        <a:ea typeface="Arial" panose="020B0604020202020204" pitchFamily="34" charset="0"/>
                      </a:endParaRPr>
                    </a:p>
                  </a:txBody>
                  <a:tcPr marL="27485" marR="27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marR="0" lvl="0" indent="-342900">
                        <a:lnSpc>
                          <a:spcPct val="115000"/>
                        </a:lnSpc>
                        <a:buFont typeface="Times New Roman" panose="02020603050405020304" pitchFamily="18" charset="0"/>
                        <a:buChar char="□"/>
                      </a:pPr>
                      <a:r>
                        <a:rPr lang="en-US" sz="900" b="1">
                          <a:effectLst/>
                          <a:latin typeface="Arial" panose="020B0604020202020204" pitchFamily="34" charset="0"/>
                          <a:ea typeface="Arial" panose="020B0604020202020204" pitchFamily="34" charset="0"/>
                        </a:rPr>
                        <a:t>Real World Impact Award</a:t>
                      </a:r>
                      <a:endParaRPr lang="en-US" sz="900">
                        <a:effectLst/>
                        <a:latin typeface="Arial" panose="020B0604020202020204" pitchFamily="34" charset="0"/>
                        <a:ea typeface="Arial" panose="020B0604020202020204" pitchFamily="34" charset="0"/>
                      </a:endParaRPr>
                    </a:p>
                    <a:p>
                      <a:pPr marL="342900" marR="0" lvl="0" indent="-342900">
                        <a:lnSpc>
                          <a:spcPct val="115000"/>
                        </a:lnSpc>
                        <a:buFont typeface="Times New Roman" panose="02020603050405020304" pitchFamily="18" charset="0"/>
                        <a:buChar char="□"/>
                      </a:pPr>
                      <a:r>
                        <a:rPr lang="en-US" sz="900" b="1">
                          <a:effectLst/>
                          <a:latin typeface="Arial" panose="020B0604020202020204" pitchFamily="34" charset="0"/>
                          <a:ea typeface="Arial" panose="020B0604020202020204" pitchFamily="34" charset="0"/>
                        </a:rPr>
                        <a:t>Problem Solvers Award</a:t>
                      </a:r>
                      <a:endParaRPr lang="en-US" sz="900">
                        <a:effectLst/>
                        <a:latin typeface="Arial" panose="020B0604020202020204" pitchFamily="34" charset="0"/>
                        <a:ea typeface="Arial" panose="020B0604020202020204" pitchFamily="34" charset="0"/>
                      </a:endParaRPr>
                    </a:p>
                    <a:p>
                      <a:pPr marL="342900" marR="0" lvl="0" indent="-342900">
                        <a:lnSpc>
                          <a:spcPct val="115000"/>
                        </a:lnSpc>
                        <a:buFont typeface="Times New Roman" panose="02020603050405020304" pitchFamily="18" charset="0"/>
                        <a:buChar char="□"/>
                      </a:pPr>
                      <a:r>
                        <a:rPr lang="en-US" sz="900" b="1">
                          <a:effectLst/>
                          <a:latin typeface="Arial" panose="020B0604020202020204" pitchFamily="34" charset="0"/>
                          <a:ea typeface="Arial" panose="020B0604020202020204" pitchFamily="34" charset="0"/>
                        </a:rPr>
                        <a:t>Bright Ideas Award</a:t>
                      </a:r>
                      <a:endParaRPr lang="en-US" sz="900">
                        <a:effectLst/>
                        <a:latin typeface="Arial" panose="020B0604020202020204" pitchFamily="34" charset="0"/>
                        <a:ea typeface="Arial" panose="020B0604020202020204" pitchFamily="34" charset="0"/>
                      </a:endParaRPr>
                    </a:p>
                    <a:p>
                      <a:pPr marL="342900" marR="0" lvl="0" indent="-342900">
                        <a:lnSpc>
                          <a:spcPct val="115000"/>
                        </a:lnSpc>
                        <a:buFont typeface="Times New Roman" panose="02020603050405020304" pitchFamily="18" charset="0"/>
                        <a:buChar char="□"/>
                      </a:pPr>
                      <a:r>
                        <a:rPr lang="en-US" sz="900" b="1">
                          <a:effectLst/>
                          <a:latin typeface="Arial" panose="020B0604020202020204" pitchFamily="34" charset="0"/>
                          <a:ea typeface="Arial" panose="020B0604020202020204" pitchFamily="34" charset="0"/>
                        </a:rPr>
                        <a:t>Creative Team Award</a:t>
                      </a:r>
                      <a:endParaRPr lang="en-US" sz="900">
                        <a:effectLst/>
                        <a:latin typeface="Arial" panose="020B0604020202020204" pitchFamily="34" charset="0"/>
                        <a:ea typeface="Arial" panose="020B0604020202020204" pitchFamily="34" charset="0"/>
                      </a:endParaRPr>
                    </a:p>
                    <a:p>
                      <a:pPr marL="342900" marR="0" lvl="0" indent="-342900">
                        <a:lnSpc>
                          <a:spcPct val="115000"/>
                        </a:lnSpc>
                        <a:buFont typeface="Times New Roman" panose="02020603050405020304" pitchFamily="18" charset="0"/>
                        <a:buChar char="□"/>
                      </a:pPr>
                      <a:r>
                        <a:rPr lang="en-US" sz="900" b="1">
                          <a:effectLst/>
                          <a:latin typeface="Arial" panose="020B0604020202020204" pitchFamily="34" charset="0"/>
                          <a:ea typeface="Arial" panose="020B0604020202020204" pitchFamily="34" charset="0"/>
                        </a:rPr>
                        <a:t>Future Innovators Award</a:t>
                      </a:r>
                      <a:endParaRPr lang="en-US" sz="900">
                        <a:effectLst/>
                        <a:latin typeface="Arial" panose="020B0604020202020204" pitchFamily="34" charset="0"/>
                        <a:ea typeface="Arial" panose="020B0604020202020204" pitchFamily="34" charset="0"/>
                      </a:endParaRPr>
                    </a:p>
                  </a:txBody>
                  <a:tcPr marL="27485" marR="27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buNone/>
                      </a:pPr>
                      <a:r>
                        <a:rPr lang="en-US" sz="900" b="1">
                          <a:effectLst/>
                          <a:latin typeface="Arial" panose="020B0604020202020204" pitchFamily="34" charset="0"/>
                          <a:ea typeface="Arial" panose="020B0604020202020204" pitchFamily="34" charset="0"/>
                        </a:rPr>
                        <a:t> </a:t>
                      </a:r>
                      <a:endParaRPr lang="en-US" sz="900">
                        <a:effectLst/>
                        <a:latin typeface="Arial" panose="020B0604020202020204" pitchFamily="34" charset="0"/>
                        <a:ea typeface="Arial" panose="020B0604020202020204" pitchFamily="34" charset="0"/>
                      </a:endParaRPr>
                    </a:p>
                  </a:txBody>
                  <a:tcPr marL="27485" marR="27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90906386"/>
                  </a:ext>
                </a:extLst>
              </a:tr>
              <a:tr h="534275">
                <a:tc>
                  <a:txBody>
                    <a:bodyPr/>
                    <a:lstStyle/>
                    <a:p>
                      <a:pPr marL="0" marR="0">
                        <a:lnSpc>
                          <a:spcPct val="115000"/>
                        </a:lnSpc>
                        <a:buNone/>
                      </a:pPr>
                      <a:r>
                        <a:rPr lang="en-US" sz="900" b="1">
                          <a:effectLst/>
                          <a:latin typeface="Arial" panose="020B0604020202020204" pitchFamily="34" charset="0"/>
                          <a:ea typeface="Arial" panose="020B0604020202020204" pitchFamily="34" charset="0"/>
                        </a:rPr>
                        <a:t>10:45</a:t>
                      </a:r>
                      <a:endParaRPr lang="en-US" sz="900">
                        <a:effectLst/>
                        <a:latin typeface="Arial" panose="020B0604020202020204" pitchFamily="34" charset="0"/>
                        <a:ea typeface="Arial" panose="020B0604020202020204" pitchFamily="34" charset="0"/>
                      </a:endParaRPr>
                    </a:p>
                  </a:txBody>
                  <a:tcPr marL="27485" marR="27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buNone/>
                      </a:pPr>
                      <a:r>
                        <a:rPr lang="en-US" sz="900" b="1">
                          <a:effectLst/>
                          <a:latin typeface="Arial" panose="020B0604020202020204" pitchFamily="34" charset="0"/>
                          <a:ea typeface="Arial" panose="020B0604020202020204" pitchFamily="34" charset="0"/>
                        </a:rPr>
                        <a:t>7</a:t>
                      </a:r>
                      <a:endParaRPr lang="en-US" sz="900">
                        <a:effectLst/>
                        <a:latin typeface="Arial" panose="020B0604020202020204" pitchFamily="34" charset="0"/>
                        <a:ea typeface="Arial" panose="020B0604020202020204" pitchFamily="34" charset="0"/>
                      </a:endParaRPr>
                    </a:p>
                  </a:txBody>
                  <a:tcPr marL="27485" marR="27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buNone/>
                      </a:pPr>
                      <a:r>
                        <a:rPr lang="en-US" sz="900" b="1">
                          <a:effectLst/>
                          <a:latin typeface="Arial" panose="020B0604020202020204" pitchFamily="34" charset="0"/>
                          <a:ea typeface="Arial" panose="020B0604020202020204" pitchFamily="34" charset="0"/>
                        </a:rPr>
                        <a:t>Hatfield</a:t>
                      </a:r>
                      <a:endParaRPr lang="en-US" sz="900">
                        <a:effectLst/>
                        <a:latin typeface="Arial" panose="020B0604020202020204" pitchFamily="34" charset="0"/>
                        <a:ea typeface="Arial" panose="020B0604020202020204" pitchFamily="34" charset="0"/>
                      </a:endParaRPr>
                    </a:p>
                  </a:txBody>
                  <a:tcPr marL="27485" marR="27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buNone/>
                      </a:pPr>
                      <a:r>
                        <a:rPr lang="en-US" sz="900" b="1">
                          <a:effectLst/>
                          <a:latin typeface="Arial" panose="020B0604020202020204" pitchFamily="34" charset="0"/>
                          <a:ea typeface="Arial" panose="020B0604020202020204" pitchFamily="34" charset="0"/>
                        </a:rPr>
                        <a:t>LED Greeting Cards</a:t>
                      </a:r>
                      <a:endParaRPr lang="en-US" sz="900">
                        <a:effectLst/>
                        <a:latin typeface="Arial" panose="020B0604020202020204" pitchFamily="34" charset="0"/>
                        <a:ea typeface="Arial" panose="020B0604020202020204" pitchFamily="34" charset="0"/>
                      </a:endParaRPr>
                    </a:p>
                  </a:txBody>
                  <a:tcPr marL="27485" marR="27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marR="0" lvl="0" indent="-342900">
                        <a:lnSpc>
                          <a:spcPct val="115000"/>
                        </a:lnSpc>
                        <a:buFont typeface="Times New Roman" panose="02020603050405020304" pitchFamily="18" charset="0"/>
                        <a:buChar char="□"/>
                      </a:pPr>
                      <a:r>
                        <a:rPr lang="en-US" sz="900" b="1">
                          <a:effectLst/>
                          <a:latin typeface="Arial" panose="020B0604020202020204" pitchFamily="34" charset="0"/>
                          <a:ea typeface="Arial" panose="020B0604020202020204" pitchFamily="34" charset="0"/>
                        </a:rPr>
                        <a:t>Real World Impact Award</a:t>
                      </a:r>
                      <a:endParaRPr lang="en-US" sz="900">
                        <a:effectLst/>
                        <a:latin typeface="Arial" panose="020B0604020202020204" pitchFamily="34" charset="0"/>
                        <a:ea typeface="Arial" panose="020B0604020202020204" pitchFamily="34" charset="0"/>
                      </a:endParaRPr>
                    </a:p>
                    <a:p>
                      <a:pPr marL="342900" marR="0" lvl="0" indent="-342900">
                        <a:lnSpc>
                          <a:spcPct val="115000"/>
                        </a:lnSpc>
                        <a:buFont typeface="Times New Roman" panose="02020603050405020304" pitchFamily="18" charset="0"/>
                        <a:buChar char="□"/>
                      </a:pPr>
                      <a:r>
                        <a:rPr lang="en-US" sz="900" b="1">
                          <a:effectLst/>
                          <a:latin typeface="Arial" panose="020B0604020202020204" pitchFamily="34" charset="0"/>
                          <a:ea typeface="Arial" panose="020B0604020202020204" pitchFamily="34" charset="0"/>
                        </a:rPr>
                        <a:t>Problem Solvers Award</a:t>
                      </a:r>
                      <a:endParaRPr lang="en-US" sz="900">
                        <a:effectLst/>
                        <a:latin typeface="Arial" panose="020B0604020202020204" pitchFamily="34" charset="0"/>
                        <a:ea typeface="Arial" panose="020B0604020202020204" pitchFamily="34" charset="0"/>
                      </a:endParaRPr>
                    </a:p>
                    <a:p>
                      <a:pPr marL="342900" marR="0" lvl="0" indent="-342900">
                        <a:lnSpc>
                          <a:spcPct val="115000"/>
                        </a:lnSpc>
                        <a:buFont typeface="Times New Roman" panose="02020603050405020304" pitchFamily="18" charset="0"/>
                        <a:buChar char="□"/>
                      </a:pPr>
                      <a:r>
                        <a:rPr lang="en-US" sz="900" b="1">
                          <a:effectLst/>
                          <a:latin typeface="Arial" panose="020B0604020202020204" pitchFamily="34" charset="0"/>
                          <a:ea typeface="Arial" panose="020B0604020202020204" pitchFamily="34" charset="0"/>
                        </a:rPr>
                        <a:t>Bright Ideas Award</a:t>
                      </a:r>
                      <a:endParaRPr lang="en-US" sz="900">
                        <a:effectLst/>
                        <a:latin typeface="Arial" panose="020B0604020202020204" pitchFamily="34" charset="0"/>
                        <a:ea typeface="Arial" panose="020B0604020202020204" pitchFamily="34" charset="0"/>
                      </a:endParaRPr>
                    </a:p>
                    <a:p>
                      <a:pPr marL="342900" marR="0" lvl="0" indent="-342900">
                        <a:lnSpc>
                          <a:spcPct val="115000"/>
                        </a:lnSpc>
                        <a:buFont typeface="Times New Roman" panose="02020603050405020304" pitchFamily="18" charset="0"/>
                        <a:buChar char="□"/>
                      </a:pPr>
                      <a:r>
                        <a:rPr lang="en-US" sz="900" b="1">
                          <a:effectLst/>
                          <a:latin typeface="Arial" panose="020B0604020202020204" pitchFamily="34" charset="0"/>
                          <a:ea typeface="Arial" panose="020B0604020202020204" pitchFamily="34" charset="0"/>
                        </a:rPr>
                        <a:t>Creative Team Award</a:t>
                      </a:r>
                      <a:endParaRPr lang="en-US" sz="900">
                        <a:effectLst/>
                        <a:latin typeface="Arial" panose="020B0604020202020204" pitchFamily="34" charset="0"/>
                        <a:ea typeface="Arial" panose="020B0604020202020204" pitchFamily="34" charset="0"/>
                      </a:endParaRPr>
                    </a:p>
                    <a:p>
                      <a:pPr marL="342900" marR="0" lvl="0" indent="-342900">
                        <a:lnSpc>
                          <a:spcPct val="115000"/>
                        </a:lnSpc>
                        <a:buFont typeface="Times New Roman" panose="02020603050405020304" pitchFamily="18" charset="0"/>
                        <a:buChar char="□"/>
                      </a:pPr>
                      <a:r>
                        <a:rPr lang="en-US" sz="900" b="1">
                          <a:effectLst/>
                          <a:latin typeface="Arial" panose="020B0604020202020204" pitchFamily="34" charset="0"/>
                          <a:ea typeface="Arial" panose="020B0604020202020204" pitchFamily="34" charset="0"/>
                        </a:rPr>
                        <a:t>Future Innovators Award</a:t>
                      </a:r>
                      <a:endParaRPr lang="en-US" sz="900">
                        <a:effectLst/>
                        <a:latin typeface="Arial" panose="020B0604020202020204" pitchFamily="34" charset="0"/>
                        <a:ea typeface="Arial" panose="020B0604020202020204" pitchFamily="34" charset="0"/>
                      </a:endParaRPr>
                    </a:p>
                  </a:txBody>
                  <a:tcPr marL="27485" marR="27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buNone/>
                      </a:pPr>
                      <a:r>
                        <a:rPr lang="en-US" sz="900" b="1">
                          <a:effectLst/>
                          <a:latin typeface="Arial" panose="020B0604020202020204" pitchFamily="34" charset="0"/>
                          <a:ea typeface="Arial" panose="020B0604020202020204" pitchFamily="34" charset="0"/>
                        </a:rPr>
                        <a:t> </a:t>
                      </a:r>
                      <a:endParaRPr lang="en-US" sz="900">
                        <a:effectLst/>
                        <a:latin typeface="Arial" panose="020B0604020202020204" pitchFamily="34" charset="0"/>
                        <a:ea typeface="Arial" panose="020B0604020202020204" pitchFamily="34" charset="0"/>
                      </a:endParaRPr>
                    </a:p>
                  </a:txBody>
                  <a:tcPr marL="27485" marR="27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39352810"/>
                  </a:ext>
                </a:extLst>
              </a:tr>
              <a:tr h="534275">
                <a:tc>
                  <a:txBody>
                    <a:bodyPr/>
                    <a:lstStyle/>
                    <a:p>
                      <a:pPr marL="0" marR="0">
                        <a:lnSpc>
                          <a:spcPct val="115000"/>
                        </a:lnSpc>
                        <a:buNone/>
                      </a:pPr>
                      <a:r>
                        <a:rPr lang="en-US" sz="900" b="1">
                          <a:effectLst/>
                          <a:latin typeface="Arial" panose="020B0604020202020204" pitchFamily="34" charset="0"/>
                          <a:ea typeface="Arial" panose="020B0604020202020204" pitchFamily="34" charset="0"/>
                        </a:rPr>
                        <a:t>10:50</a:t>
                      </a:r>
                      <a:endParaRPr lang="en-US" sz="900">
                        <a:effectLst/>
                        <a:latin typeface="Arial" panose="020B0604020202020204" pitchFamily="34" charset="0"/>
                        <a:ea typeface="Arial" panose="020B0604020202020204" pitchFamily="34" charset="0"/>
                      </a:endParaRPr>
                    </a:p>
                  </a:txBody>
                  <a:tcPr marL="27485" marR="27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buNone/>
                      </a:pPr>
                      <a:r>
                        <a:rPr lang="en-US" sz="900" b="1">
                          <a:effectLst/>
                          <a:latin typeface="Arial" panose="020B0604020202020204" pitchFamily="34" charset="0"/>
                          <a:ea typeface="Arial" panose="020B0604020202020204" pitchFamily="34" charset="0"/>
                        </a:rPr>
                        <a:t>8</a:t>
                      </a:r>
                      <a:endParaRPr lang="en-US" sz="900">
                        <a:effectLst/>
                        <a:latin typeface="Arial" panose="020B0604020202020204" pitchFamily="34" charset="0"/>
                        <a:ea typeface="Arial" panose="020B0604020202020204" pitchFamily="34" charset="0"/>
                      </a:endParaRPr>
                    </a:p>
                  </a:txBody>
                  <a:tcPr marL="27485" marR="27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buNone/>
                      </a:pPr>
                      <a:r>
                        <a:rPr lang="en-US" sz="900" b="1">
                          <a:effectLst/>
                          <a:latin typeface="Arial" panose="020B0604020202020204" pitchFamily="34" charset="0"/>
                          <a:ea typeface="Arial" panose="020B0604020202020204" pitchFamily="34" charset="0"/>
                        </a:rPr>
                        <a:t>Hatfield</a:t>
                      </a:r>
                      <a:endParaRPr lang="en-US" sz="900">
                        <a:effectLst/>
                        <a:latin typeface="Arial" panose="020B0604020202020204" pitchFamily="34" charset="0"/>
                        <a:ea typeface="Arial" panose="020B0604020202020204" pitchFamily="34" charset="0"/>
                      </a:endParaRPr>
                    </a:p>
                  </a:txBody>
                  <a:tcPr marL="27485" marR="27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buNone/>
                      </a:pPr>
                      <a:r>
                        <a:rPr lang="en-US" sz="900" b="1">
                          <a:effectLst/>
                          <a:latin typeface="Arial" panose="020B0604020202020204" pitchFamily="34" charset="0"/>
                          <a:ea typeface="Arial" panose="020B0604020202020204" pitchFamily="34" charset="0"/>
                        </a:rPr>
                        <a:t>LED Greeting Cards</a:t>
                      </a:r>
                      <a:endParaRPr lang="en-US" sz="900">
                        <a:effectLst/>
                        <a:latin typeface="Arial" panose="020B0604020202020204" pitchFamily="34" charset="0"/>
                        <a:ea typeface="Arial" panose="020B0604020202020204" pitchFamily="34" charset="0"/>
                      </a:endParaRPr>
                    </a:p>
                  </a:txBody>
                  <a:tcPr marL="27485" marR="27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marR="0" lvl="0" indent="-342900">
                        <a:lnSpc>
                          <a:spcPct val="115000"/>
                        </a:lnSpc>
                        <a:buFont typeface="Times New Roman" panose="02020603050405020304" pitchFamily="18" charset="0"/>
                        <a:buChar char="□"/>
                      </a:pPr>
                      <a:r>
                        <a:rPr lang="en-US" sz="900" b="1">
                          <a:effectLst/>
                          <a:latin typeface="Arial" panose="020B0604020202020204" pitchFamily="34" charset="0"/>
                          <a:ea typeface="Arial" panose="020B0604020202020204" pitchFamily="34" charset="0"/>
                        </a:rPr>
                        <a:t>Real World Impact Award</a:t>
                      </a:r>
                      <a:endParaRPr lang="en-US" sz="900">
                        <a:effectLst/>
                        <a:latin typeface="Arial" panose="020B0604020202020204" pitchFamily="34" charset="0"/>
                        <a:ea typeface="Arial" panose="020B0604020202020204" pitchFamily="34" charset="0"/>
                      </a:endParaRPr>
                    </a:p>
                    <a:p>
                      <a:pPr marL="342900" marR="0" lvl="0" indent="-342900">
                        <a:lnSpc>
                          <a:spcPct val="115000"/>
                        </a:lnSpc>
                        <a:buFont typeface="Times New Roman" panose="02020603050405020304" pitchFamily="18" charset="0"/>
                        <a:buChar char="□"/>
                      </a:pPr>
                      <a:r>
                        <a:rPr lang="en-US" sz="900" b="1">
                          <a:effectLst/>
                          <a:latin typeface="Arial" panose="020B0604020202020204" pitchFamily="34" charset="0"/>
                          <a:ea typeface="Arial" panose="020B0604020202020204" pitchFamily="34" charset="0"/>
                        </a:rPr>
                        <a:t>Problem Solvers Award</a:t>
                      </a:r>
                      <a:endParaRPr lang="en-US" sz="900">
                        <a:effectLst/>
                        <a:latin typeface="Arial" panose="020B0604020202020204" pitchFamily="34" charset="0"/>
                        <a:ea typeface="Arial" panose="020B0604020202020204" pitchFamily="34" charset="0"/>
                      </a:endParaRPr>
                    </a:p>
                    <a:p>
                      <a:pPr marL="342900" marR="0" lvl="0" indent="-342900">
                        <a:lnSpc>
                          <a:spcPct val="115000"/>
                        </a:lnSpc>
                        <a:buFont typeface="Times New Roman" panose="02020603050405020304" pitchFamily="18" charset="0"/>
                        <a:buChar char="□"/>
                      </a:pPr>
                      <a:r>
                        <a:rPr lang="en-US" sz="900" b="1">
                          <a:effectLst/>
                          <a:latin typeface="Arial" panose="020B0604020202020204" pitchFamily="34" charset="0"/>
                          <a:ea typeface="Arial" panose="020B0604020202020204" pitchFamily="34" charset="0"/>
                        </a:rPr>
                        <a:t>Bright Ideas Award</a:t>
                      </a:r>
                      <a:endParaRPr lang="en-US" sz="900">
                        <a:effectLst/>
                        <a:latin typeface="Arial" panose="020B0604020202020204" pitchFamily="34" charset="0"/>
                        <a:ea typeface="Arial" panose="020B0604020202020204" pitchFamily="34" charset="0"/>
                      </a:endParaRPr>
                    </a:p>
                    <a:p>
                      <a:pPr marL="342900" marR="0" lvl="0" indent="-342900">
                        <a:lnSpc>
                          <a:spcPct val="115000"/>
                        </a:lnSpc>
                        <a:buFont typeface="Times New Roman" panose="02020603050405020304" pitchFamily="18" charset="0"/>
                        <a:buChar char="□"/>
                      </a:pPr>
                      <a:r>
                        <a:rPr lang="en-US" sz="900" b="1">
                          <a:effectLst/>
                          <a:latin typeface="Arial" panose="020B0604020202020204" pitchFamily="34" charset="0"/>
                          <a:ea typeface="Arial" panose="020B0604020202020204" pitchFamily="34" charset="0"/>
                        </a:rPr>
                        <a:t>Creative Team Award</a:t>
                      </a:r>
                      <a:endParaRPr lang="en-US" sz="900">
                        <a:effectLst/>
                        <a:latin typeface="Arial" panose="020B0604020202020204" pitchFamily="34" charset="0"/>
                        <a:ea typeface="Arial" panose="020B0604020202020204" pitchFamily="34" charset="0"/>
                      </a:endParaRPr>
                    </a:p>
                    <a:p>
                      <a:pPr marL="342900" marR="0" lvl="0" indent="-342900">
                        <a:lnSpc>
                          <a:spcPct val="115000"/>
                        </a:lnSpc>
                        <a:buFont typeface="Times New Roman" panose="02020603050405020304" pitchFamily="18" charset="0"/>
                        <a:buChar char="□"/>
                      </a:pPr>
                      <a:r>
                        <a:rPr lang="en-US" sz="900" b="1">
                          <a:effectLst/>
                          <a:latin typeface="Arial" panose="020B0604020202020204" pitchFamily="34" charset="0"/>
                          <a:ea typeface="Arial" panose="020B0604020202020204" pitchFamily="34" charset="0"/>
                        </a:rPr>
                        <a:t>Future Innovators Award</a:t>
                      </a:r>
                      <a:endParaRPr lang="en-US" sz="900">
                        <a:effectLst/>
                        <a:latin typeface="Arial" panose="020B0604020202020204" pitchFamily="34" charset="0"/>
                        <a:ea typeface="Arial" panose="020B0604020202020204" pitchFamily="34" charset="0"/>
                      </a:endParaRPr>
                    </a:p>
                  </a:txBody>
                  <a:tcPr marL="27485" marR="27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buNone/>
                      </a:pPr>
                      <a:r>
                        <a:rPr lang="en-US" sz="900" b="1">
                          <a:effectLst/>
                          <a:latin typeface="Arial" panose="020B0604020202020204" pitchFamily="34" charset="0"/>
                          <a:ea typeface="Arial" panose="020B0604020202020204" pitchFamily="34" charset="0"/>
                        </a:rPr>
                        <a:t> </a:t>
                      </a:r>
                      <a:endParaRPr lang="en-US" sz="900">
                        <a:effectLst/>
                        <a:latin typeface="Arial" panose="020B0604020202020204" pitchFamily="34" charset="0"/>
                        <a:ea typeface="Arial" panose="020B0604020202020204" pitchFamily="34" charset="0"/>
                      </a:endParaRPr>
                    </a:p>
                  </a:txBody>
                  <a:tcPr marL="27485" marR="27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71015326"/>
                  </a:ext>
                </a:extLst>
              </a:tr>
              <a:tr h="534275">
                <a:tc>
                  <a:txBody>
                    <a:bodyPr/>
                    <a:lstStyle/>
                    <a:p>
                      <a:pPr marL="0" marR="0">
                        <a:lnSpc>
                          <a:spcPct val="115000"/>
                        </a:lnSpc>
                        <a:buNone/>
                      </a:pPr>
                      <a:r>
                        <a:rPr lang="en-US" sz="900" b="1">
                          <a:effectLst/>
                          <a:latin typeface="Arial" panose="020B0604020202020204" pitchFamily="34" charset="0"/>
                          <a:ea typeface="Arial" panose="020B0604020202020204" pitchFamily="34" charset="0"/>
                        </a:rPr>
                        <a:t>10:55</a:t>
                      </a:r>
                      <a:endParaRPr lang="en-US" sz="900">
                        <a:effectLst/>
                        <a:latin typeface="Arial" panose="020B0604020202020204" pitchFamily="34" charset="0"/>
                        <a:ea typeface="Arial" panose="020B0604020202020204" pitchFamily="34" charset="0"/>
                      </a:endParaRPr>
                    </a:p>
                  </a:txBody>
                  <a:tcPr marL="27485" marR="27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buNone/>
                      </a:pPr>
                      <a:r>
                        <a:rPr lang="en-US" sz="900" b="1">
                          <a:effectLst/>
                          <a:latin typeface="Arial" panose="020B0604020202020204" pitchFamily="34" charset="0"/>
                          <a:ea typeface="Arial" panose="020B0604020202020204" pitchFamily="34" charset="0"/>
                        </a:rPr>
                        <a:t>9</a:t>
                      </a:r>
                      <a:endParaRPr lang="en-US" sz="900">
                        <a:effectLst/>
                        <a:latin typeface="Arial" panose="020B0604020202020204" pitchFamily="34" charset="0"/>
                        <a:ea typeface="Arial" panose="020B0604020202020204" pitchFamily="34" charset="0"/>
                      </a:endParaRPr>
                    </a:p>
                  </a:txBody>
                  <a:tcPr marL="27485" marR="27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buNone/>
                      </a:pPr>
                      <a:r>
                        <a:rPr lang="en-US" sz="900" b="1">
                          <a:effectLst/>
                          <a:latin typeface="Arial" panose="020B0604020202020204" pitchFamily="34" charset="0"/>
                          <a:ea typeface="Arial" panose="020B0604020202020204" pitchFamily="34" charset="0"/>
                        </a:rPr>
                        <a:t>Hatfield</a:t>
                      </a:r>
                      <a:endParaRPr lang="en-US" sz="900">
                        <a:effectLst/>
                        <a:latin typeface="Arial" panose="020B0604020202020204" pitchFamily="34" charset="0"/>
                        <a:ea typeface="Arial" panose="020B0604020202020204" pitchFamily="34" charset="0"/>
                      </a:endParaRPr>
                    </a:p>
                  </a:txBody>
                  <a:tcPr marL="27485" marR="27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buNone/>
                      </a:pPr>
                      <a:r>
                        <a:rPr lang="en-US" sz="900" b="1">
                          <a:effectLst/>
                          <a:latin typeface="Arial" panose="020B0604020202020204" pitchFamily="34" charset="0"/>
                          <a:ea typeface="Arial" panose="020B0604020202020204" pitchFamily="34" charset="0"/>
                        </a:rPr>
                        <a:t>LED Greeting Cards</a:t>
                      </a:r>
                      <a:endParaRPr lang="en-US" sz="900">
                        <a:effectLst/>
                        <a:latin typeface="Arial" panose="020B0604020202020204" pitchFamily="34" charset="0"/>
                        <a:ea typeface="Arial" panose="020B0604020202020204" pitchFamily="34" charset="0"/>
                      </a:endParaRPr>
                    </a:p>
                  </a:txBody>
                  <a:tcPr marL="27485" marR="27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342900" marR="0" lvl="0" indent="-342900">
                        <a:lnSpc>
                          <a:spcPct val="115000"/>
                        </a:lnSpc>
                        <a:buFont typeface="Times New Roman" panose="02020603050405020304" pitchFamily="18" charset="0"/>
                        <a:buChar char="□"/>
                      </a:pPr>
                      <a:r>
                        <a:rPr lang="en-US" sz="900" b="1" dirty="0">
                          <a:effectLst/>
                          <a:latin typeface="Arial" panose="020B0604020202020204" pitchFamily="34" charset="0"/>
                          <a:ea typeface="Arial" panose="020B0604020202020204" pitchFamily="34" charset="0"/>
                        </a:rPr>
                        <a:t>Real World Impact Award</a:t>
                      </a:r>
                      <a:endParaRPr lang="en-US" sz="900" dirty="0">
                        <a:effectLst/>
                        <a:latin typeface="Arial" panose="020B0604020202020204" pitchFamily="34" charset="0"/>
                        <a:ea typeface="Arial" panose="020B0604020202020204" pitchFamily="34" charset="0"/>
                      </a:endParaRPr>
                    </a:p>
                    <a:p>
                      <a:pPr marL="342900" marR="0" lvl="0" indent="-342900">
                        <a:lnSpc>
                          <a:spcPct val="115000"/>
                        </a:lnSpc>
                        <a:buFont typeface="Times New Roman" panose="02020603050405020304" pitchFamily="18" charset="0"/>
                        <a:buChar char="□"/>
                      </a:pPr>
                      <a:r>
                        <a:rPr lang="en-US" sz="900" b="1" dirty="0">
                          <a:effectLst/>
                          <a:latin typeface="Arial" panose="020B0604020202020204" pitchFamily="34" charset="0"/>
                          <a:ea typeface="Arial" panose="020B0604020202020204" pitchFamily="34" charset="0"/>
                        </a:rPr>
                        <a:t>Problem Solvers Award</a:t>
                      </a:r>
                      <a:endParaRPr lang="en-US" sz="900" dirty="0">
                        <a:effectLst/>
                        <a:latin typeface="Arial" panose="020B0604020202020204" pitchFamily="34" charset="0"/>
                        <a:ea typeface="Arial" panose="020B0604020202020204" pitchFamily="34" charset="0"/>
                      </a:endParaRPr>
                    </a:p>
                    <a:p>
                      <a:pPr marL="342900" marR="0" lvl="0" indent="-342900">
                        <a:lnSpc>
                          <a:spcPct val="115000"/>
                        </a:lnSpc>
                        <a:buFont typeface="Times New Roman" panose="02020603050405020304" pitchFamily="18" charset="0"/>
                        <a:buChar char="□"/>
                      </a:pPr>
                      <a:r>
                        <a:rPr lang="en-US" sz="900" b="1" dirty="0">
                          <a:effectLst/>
                          <a:latin typeface="Arial" panose="020B0604020202020204" pitchFamily="34" charset="0"/>
                          <a:ea typeface="Arial" panose="020B0604020202020204" pitchFamily="34" charset="0"/>
                        </a:rPr>
                        <a:t>Bright Ideas Award</a:t>
                      </a:r>
                      <a:endParaRPr lang="en-US" sz="900" dirty="0">
                        <a:effectLst/>
                        <a:latin typeface="Arial" panose="020B0604020202020204" pitchFamily="34" charset="0"/>
                        <a:ea typeface="Arial" panose="020B0604020202020204" pitchFamily="34" charset="0"/>
                      </a:endParaRPr>
                    </a:p>
                    <a:p>
                      <a:pPr marL="342900" marR="0" lvl="0" indent="-342900">
                        <a:lnSpc>
                          <a:spcPct val="115000"/>
                        </a:lnSpc>
                        <a:buFont typeface="Times New Roman" panose="02020603050405020304" pitchFamily="18" charset="0"/>
                        <a:buChar char="□"/>
                      </a:pPr>
                      <a:r>
                        <a:rPr lang="en-US" sz="900" b="1" dirty="0">
                          <a:effectLst/>
                          <a:latin typeface="Arial" panose="020B0604020202020204" pitchFamily="34" charset="0"/>
                          <a:ea typeface="Arial" panose="020B0604020202020204" pitchFamily="34" charset="0"/>
                        </a:rPr>
                        <a:t>Creative Team Award</a:t>
                      </a:r>
                      <a:endParaRPr lang="en-US" sz="900" dirty="0">
                        <a:effectLst/>
                        <a:latin typeface="Arial" panose="020B0604020202020204" pitchFamily="34" charset="0"/>
                        <a:ea typeface="Arial" panose="020B0604020202020204" pitchFamily="34" charset="0"/>
                      </a:endParaRPr>
                    </a:p>
                    <a:p>
                      <a:pPr marL="342900" marR="0" lvl="0" indent="-342900">
                        <a:lnSpc>
                          <a:spcPct val="115000"/>
                        </a:lnSpc>
                        <a:buFont typeface="Times New Roman" panose="02020603050405020304" pitchFamily="18" charset="0"/>
                        <a:buChar char="□"/>
                      </a:pPr>
                      <a:r>
                        <a:rPr lang="en-US" sz="900" b="1" dirty="0">
                          <a:effectLst/>
                          <a:latin typeface="Arial" panose="020B0604020202020204" pitchFamily="34" charset="0"/>
                          <a:ea typeface="Arial" panose="020B0604020202020204" pitchFamily="34" charset="0"/>
                        </a:rPr>
                        <a:t>Future Innovators Award</a:t>
                      </a:r>
                      <a:endParaRPr lang="en-US" sz="900" dirty="0">
                        <a:effectLst/>
                        <a:latin typeface="Arial" panose="020B0604020202020204" pitchFamily="34" charset="0"/>
                        <a:ea typeface="Arial" panose="020B0604020202020204" pitchFamily="34" charset="0"/>
                      </a:endParaRPr>
                    </a:p>
                  </a:txBody>
                  <a:tcPr marL="27485" marR="27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15000"/>
                        </a:lnSpc>
                        <a:buNone/>
                      </a:pPr>
                      <a:r>
                        <a:rPr lang="en-US" sz="900" b="1" dirty="0">
                          <a:effectLst/>
                          <a:latin typeface="Arial" panose="020B0604020202020204" pitchFamily="34" charset="0"/>
                          <a:ea typeface="Arial" panose="020B0604020202020204" pitchFamily="34" charset="0"/>
                        </a:rPr>
                        <a:t> </a:t>
                      </a:r>
                      <a:endParaRPr lang="en-US" sz="900" dirty="0">
                        <a:effectLst/>
                        <a:latin typeface="Arial" panose="020B0604020202020204" pitchFamily="34" charset="0"/>
                        <a:ea typeface="Arial" panose="020B0604020202020204" pitchFamily="34" charset="0"/>
                      </a:endParaRPr>
                    </a:p>
                  </a:txBody>
                  <a:tcPr marL="27485" marR="2748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11319190"/>
                  </a:ext>
                </a:extLst>
              </a:tr>
            </a:tbl>
          </a:graphicData>
        </a:graphic>
      </p:graphicFrame>
    </p:spTree>
    <p:extLst>
      <p:ext uri="{BB962C8B-B14F-4D97-AF65-F5344CB8AC3E}">
        <p14:creationId xmlns:p14="http://schemas.microsoft.com/office/powerpoint/2010/main" val="37665495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row of gold trophies&#10;&#10;AI-generated content may be incorrect.">
            <a:extLst>
              <a:ext uri="{FF2B5EF4-FFF2-40B4-BE49-F238E27FC236}">
                <a16:creationId xmlns:a16="http://schemas.microsoft.com/office/drawing/2014/main" id="{B23133DE-DECA-F321-3C7C-955789FF7AD9}"/>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3522468" y="10"/>
            <a:ext cx="8669532" cy="6857990"/>
          </a:xfrm>
          <a:prstGeom prst="rect">
            <a:avLst/>
          </a:prstGeom>
        </p:spPr>
      </p:pic>
      <p:sp>
        <p:nvSpPr>
          <p:cNvPr id="16" name="Rectangle 15">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6475689-D0E0-D3A7-7E5E-63D381990F30}"/>
              </a:ext>
            </a:extLst>
          </p:cNvPr>
          <p:cNvSpPr>
            <a:spLocks noGrp="1"/>
          </p:cNvSpPr>
          <p:nvPr>
            <p:ph type="title"/>
          </p:nvPr>
        </p:nvSpPr>
        <p:spPr>
          <a:xfrm>
            <a:off x="371094" y="1161288"/>
            <a:ext cx="3438144" cy="1124712"/>
          </a:xfrm>
        </p:spPr>
        <p:txBody>
          <a:bodyPr anchor="b">
            <a:normAutofit/>
          </a:bodyPr>
          <a:lstStyle/>
          <a:p>
            <a:r>
              <a:rPr lang="en-US" sz="2800" dirty="0">
                <a:solidFill>
                  <a:schemeClr val="bg1"/>
                </a:solidFill>
              </a:rPr>
              <a:t>Student Recognition</a:t>
            </a:r>
          </a:p>
        </p:txBody>
      </p:sp>
      <p:sp>
        <p:nvSpPr>
          <p:cNvPr id="18" name="Rectangle 1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116A8C3-3FD3-8A50-279C-FC9F8FD396BD}"/>
              </a:ext>
            </a:extLst>
          </p:cNvPr>
          <p:cNvSpPr>
            <a:spLocks noGrp="1"/>
          </p:cNvSpPr>
          <p:nvPr>
            <p:ph idx="1"/>
          </p:nvPr>
        </p:nvSpPr>
        <p:spPr>
          <a:xfrm>
            <a:off x="371094" y="2718054"/>
            <a:ext cx="3438906" cy="3207258"/>
          </a:xfrm>
        </p:spPr>
        <p:txBody>
          <a:bodyPr anchor="t">
            <a:normAutofit/>
          </a:bodyPr>
          <a:lstStyle/>
          <a:p>
            <a:pPr marL="0" indent="0">
              <a:buNone/>
            </a:pPr>
            <a:r>
              <a:rPr lang="en-US" sz="2000" b="1" dirty="0">
                <a:solidFill>
                  <a:schemeClr val="bg1"/>
                </a:solidFill>
              </a:rPr>
              <a:t>Recommendations:</a:t>
            </a:r>
          </a:p>
          <a:p>
            <a:r>
              <a:rPr lang="en-US" sz="1800" dirty="0">
                <a:solidFill>
                  <a:schemeClr val="bg1"/>
                </a:solidFill>
              </a:rPr>
              <a:t>Ensure enough time for review of projects and determining awards</a:t>
            </a:r>
          </a:p>
          <a:p>
            <a:r>
              <a:rPr lang="en-US" sz="1800" dirty="0">
                <a:solidFill>
                  <a:schemeClr val="bg1"/>
                </a:solidFill>
              </a:rPr>
              <a:t>Identify awards that celebrate participation and innovation</a:t>
            </a:r>
          </a:p>
          <a:p>
            <a:r>
              <a:rPr lang="en-US" sz="1800" dirty="0">
                <a:solidFill>
                  <a:schemeClr val="bg1"/>
                </a:solidFill>
              </a:rPr>
              <a:t>Certificates for each student</a:t>
            </a:r>
            <a:endParaRPr lang="en-US" sz="1600" dirty="0">
              <a:solidFill>
                <a:schemeClr val="bg1"/>
              </a:solidFill>
            </a:endParaRPr>
          </a:p>
        </p:txBody>
      </p:sp>
    </p:spTree>
    <p:extLst>
      <p:ext uri="{BB962C8B-B14F-4D97-AF65-F5344CB8AC3E}">
        <p14:creationId xmlns:p14="http://schemas.microsoft.com/office/powerpoint/2010/main" val="21164261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F4D0AAD-A658-0C91-3213-BDF640141581}"/>
              </a:ext>
            </a:extLst>
          </p:cNvPr>
          <p:cNvSpPr>
            <a:spLocks noGrp="1"/>
          </p:cNvSpPr>
          <p:nvPr>
            <p:ph type="title"/>
          </p:nvPr>
        </p:nvSpPr>
        <p:spPr>
          <a:xfrm>
            <a:off x="838200" y="365125"/>
            <a:ext cx="3822189" cy="1899912"/>
          </a:xfrm>
        </p:spPr>
        <p:txBody>
          <a:bodyPr>
            <a:normAutofit/>
          </a:bodyPr>
          <a:lstStyle/>
          <a:p>
            <a:r>
              <a:rPr lang="en-US" sz="4000"/>
              <a:t>Industry Involvement</a:t>
            </a:r>
          </a:p>
        </p:txBody>
      </p:sp>
      <p:sp>
        <p:nvSpPr>
          <p:cNvPr id="3" name="Content Placeholder 2">
            <a:extLst>
              <a:ext uri="{FF2B5EF4-FFF2-40B4-BE49-F238E27FC236}">
                <a16:creationId xmlns:a16="http://schemas.microsoft.com/office/drawing/2014/main" id="{D64D48B0-A526-789B-12FE-2F6B26E06DAA}"/>
              </a:ext>
            </a:extLst>
          </p:cNvPr>
          <p:cNvSpPr>
            <a:spLocks noGrp="1"/>
          </p:cNvSpPr>
          <p:nvPr>
            <p:ph idx="1"/>
          </p:nvPr>
        </p:nvSpPr>
        <p:spPr>
          <a:xfrm>
            <a:off x="838200" y="2434201"/>
            <a:ext cx="3822189" cy="3742762"/>
          </a:xfrm>
        </p:spPr>
        <p:txBody>
          <a:bodyPr>
            <a:normAutofit/>
          </a:bodyPr>
          <a:lstStyle/>
          <a:p>
            <a:pPr marL="0" indent="0">
              <a:buNone/>
            </a:pPr>
            <a:r>
              <a:rPr lang="en-US" sz="1800" dirty="0"/>
              <a:t>PACE:</a:t>
            </a:r>
          </a:p>
          <a:p>
            <a:r>
              <a:rPr lang="en-US" sz="1800" dirty="0"/>
              <a:t>Solicited 6 industry partners to share about their work and the connection to computer science</a:t>
            </a:r>
          </a:p>
          <a:p>
            <a:r>
              <a:rPr lang="en-US" sz="1800" dirty="0"/>
              <a:t>Invited them to review student projects and ask questions</a:t>
            </a:r>
          </a:p>
          <a:p>
            <a:r>
              <a:rPr lang="en-US" sz="1800" dirty="0"/>
              <a:t>Provided tables and space for their exhibits</a:t>
            </a:r>
          </a:p>
          <a:p>
            <a:r>
              <a:rPr lang="en-US" sz="1800" dirty="0"/>
              <a:t>Developed scavenger hunt with raffle prize to encourage students to visit all industry exhibits</a:t>
            </a:r>
          </a:p>
        </p:txBody>
      </p:sp>
      <p:pic>
        <p:nvPicPr>
          <p:cNvPr id="4" name="Picture 3">
            <a:extLst>
              <a:ext uri="{FF2B5EF4-FFF2-40B4-BE49-F238E27FC236}">
                <a16:creationId xmlns:a16="http://schemas.microsoft.com/office/drawing/2014/main" id="{6F046518-86E4-419D-77B6-393CDF7599AF}"/>
              </a:ext>
            </a:extLst>
          </p:cNvPr>
          <p:cNvPicPr>
            <a:picLocks noChangeAspect="1"/>
          </p:cNvPicPr>
          <p:nvPr/>
        </p:nvPicPr>
        <p:blipFill>
          <a:blip r:embed="rId2"/>
          <a:stretch>
            <a:fillRect/>
          </a:stretch>
        </p:blipFill>
        <p:spPr>
          <a:xfrm>
            <a:off x="4925807" y="2434201"/>
            <a:ext cx="3073400" cy="660400"/>
          </a:xfrm>
          <a:prstGeom prst="rect">
            <a:avLst/>
          </a:prstGeom>
        </p:spPr>
      </p:pic>
      <p:pic>
        <p:nvPicPr>
          <p:cNvPr id="6" name="Picture 5">
            <a:extLst>
              <a:ext uri="{FF2B5EF4-FFF2-40B4-BE49-F238E27FC236}">
                <a16:creationId xmlns:a16="http://schemas.microsoft.com/office/drawing/2014/main" id="{143A2DFE-80B1-8FDD-A471-95D426339383}"/>
              </a:ext>
            </a:extLst>
          </p:cNvPr>
          <p:cNvPicPr>
            <a:picLocks noChangeAspect="1"/>
          </p:cNvPicPr>
          <p:nvPr/>
        </p:nvPicPr>
        <p:blipFill>
          <a:blip r:embed="rId3"/>
          <a:stretch>
            <a:fillRect/>
          </a:stretch>
        </p:blipFill>
        <p:spPr>
          <a:xfrm>
            <a:off x="8362698" y="2376955"/>
            <a:ext cx="3437836" cy="625061"/>
          </a:xfrm>
          <a:prstGeom prst="rect">
            <a:avLst/>
          </a:prstGeom>
        </p:spPr>
      </p:pic>
      <p:pic>
        <p:nvPicPr>
          <p:cNvPr id="7" name="Picture 6">
            <a:extLst>
              <a:ext uri="{FF2B5EF4-FFF2-40B4-BE49-F238E27FC236}">
                <a16:creationId xmlns:a16="http://schemas.microsoft.com/office/drawing/2014/main" id="{3B82CA54-9375-536A-D3A7-61F1DADB760B}"/>
              </a:ext>
            </a:extLst>
          </p:cNvPr>
          <p:cNvPicPr>
            <a:picLocks noChangeAspect="1"/>
          </p:cNvPicPr>
          <p:nvPr/>
        </p:nvPicPr>
        <p:blipFill>
          <a:blip r:embed="rId4"/>
          <a:stretch>
            <a:fillRect/>
          </a:stretch>
        </p:blipFill>
        <p:spPr>
          <a:xfrm>
            <a:off x="9129116" y="2838574"/>
            <a:ext cx="1905000" cy="1016000"/>
          </a:xfrm>
          <a:prstGeom prst="rect">
            <a:avLst/>
          </a:prstGeom>
        </p:spPr>
      </p:pic>
      <p:pic>
        <p:nvPicPr>
          <p:cNvPr id="8" name="Picture 7">
            <a:extLst>
              <a:ext uri="{FF2B5EF4-FFF2-40B4-BE49-F238E27FC236}">
                <a16:creationId xmlns:a16="http://schemas.microsoft.com/office/drawing/2014/main" id="{726E13E3-4B6F-A31B-5D07-92404186E1ED}"/>
              </a:ext>
            </a:extLst>
          </p:cNvPr>
          <p:cNvPicPr>
            <a:picLocks noChangeAspect="1"/>
          </p:cNvPicPr>
          <p:nvPr/>
        </p:nvPicPr>
        <p:blipFill>
          <a:blip r:embed="rId5"/>
          <a:stretch>
            <a:fillRect/>
          </a:stretch>
        </p:blipFill>
        <p:spPr>
          <a:xfrm>
            <a:off x="5163357" y="651969"/>
            <a:ext cx="2226905" cy="1178949"/>
          </a:xfrm>
          <a:prstGeom prst="rect">
            <a:avLst/>
          </a:prstGeom>
        </p:spPr>
      </p:pic>
      <p:pic>
        <p:nvPicPr>
          <p:cNvPr id="9" name="Picture 8">
            <a:extLst>
              <a:ext uri="{FF2B5EF4-FFF2-40B4-BE49-F238E27FC236}">
                <a16:creationId xmlns:a16="http://schemas.microsoft.com/office/drawing/2014/main" id="{CDCC4962-5ABA-6420-2FAF-F74ED65D4BA7}"/>
              </a:ext>
            </a:extLst>
          </p:cNvPr>
          <p:cNvPicPr>
            <a:picLocks noChangeAspect="1"/>
          </p:cNvPicPr>
          <p:nvPr/>
        </p:nvPicPr>
        <p:blipFill>
          <a:blip r:embed="rId6"/>
          <a:stretch>
            <a:fillRect/>
          </a:stretch>
        </p:blipFill>
        <p:spPr>
          <a:xfrm>
            <a:off x="8614766" y="4515371"/>
            <a:ext cx="2933700" cy="1168400"/>
          </a:xfrm>
          <a:prstGeom prst="rect">
            <a:avLst/>
          </a:prstGeom>
        </p:spPr>
      </p:pic>
      <p:pic>
        <p:nvPicPr>
          <p:cNvPr id="11" name="Picture 10">
            <a:extLst>
              <a:ext uri="{FF2B5EF4-FFF2-40B4-BE49-F238E27FC236}">
                <a16:creationId xmlns:a16="http://schemas.microsoft.com/office/drawing/2014/main" id="{89259086-BBEB-8804-FD90-4C741EA5AEC3}"/>
              </a:ext>
            </a:extLst>
          </p:cNvPr>
          <p:cNvPicPr>
            <a:picLocks noChangeAspect="1"/>
          </p:cNvPicPr>
          <p:nvPr/>
        </p:nvPicPr>
        <p:blipFill>
          <a:blip r:embed="rId7"/>
          <a:stretch>
            <a:fillRect/>
          </a:stretch>
        </p:blipFill>
        <p:spPr>
          <a:xfrm>
            <a:off x="7952704" y="709101"/>
            <a:ext cx="3847830" cy="1016000"/>
          </a:xfrm>
          <a:prstGeom prst="rect">
            <a:avLst/>
          </a:prstGeom>
        </p:spPr>
      </p:pic>
      <p:pic>
        <p:nvPicPr>
          <p:cNvPr id="13" name="Picture 12">
            <a:extLst>
              <a:ext uri="{FF2B5EF4-FFF2-40B4-BE49-F238E27FC236}">
                <a16:creationId xmlns:a16="http://schemas.microsoft.com/office/drawing/2014/main" id="{19F6A042-7D77-7A00-A564-4F3D4C6645D9}"/>
              </a:ext>
            </a:extLst>
          </p:cNvPr>
          <p:cNvPicPr>
            <a:picLocks noChangeAspect="1"/>
          </p:cNvPicPr>
          <p:nvPr/>
        </p:nvPicPr>
        <p:blipFill>
          <a:blip r:embed="rId8"/>
          <a:stretch>
            <a:fillRect/>
          </a:stretch>
        </p:blipFill>
        <p:spPr>
          <a:xfrm>
            <a:off x="4945426" y="3960160"/>
            <a:ext cx="3162300" cy="990600"/>
          </a:xfrm>
          <a:prstGeom prst="rect">
            <a:avLst/>
          </a:prstGeom>
        </p:spPr>
      </p:pic>
      <p:pic>
        <p:nvPicPr>
          <p:cNvPr id="14" name="Picture 13">
            <a:extLst>
              <a:ext uri="{FF2B5EF4-FFF2-40B4-BE49-F238E27FC236}">
                <a16:creationId xmlns:a16="http://schemas.microsoft.com/office/drawing/2014/main" id="{162B9CC3-CF0F-2E44-D09A-824F4189296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945426" y="4978378"/>
            <a:ext cx="3162300" cy="1436090"/>
          </a:xfrm>
          <a:prstGeom prst="rect">
            <a:avLst/>
          </a:prstGeom>
        </p:spPr>
      </p:pic>
    </p:spTree>
    <p:extLst>
      <p:ext uri="{BB962C8B-B14F-4D97-AF65-F5344CB8AC3E}">
        <p14:creationId xmlns:p14="http://schemas.microsoft.com/office/powerpoint/2010/main" val="25972789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56A1AA7C-7044-52B2-6DBB-592899DDE52B}"/>
              </a:ext>
            </a:extLst>
          </p:cNvPr>
          <p:cNvSpPr>
            <a:spLocks noGrp="1"/>
          </p:cNvSpPr>
          <p:nvPr>
            <p:ph type="title"/>
          </p:nvPr>
        </p:nvSpPr>
        <p:spPr>
          <a:xfrm>
            <a:off x="479394" y="1070800"/>
            <a:ext cx="3939688" cy="5583126"/>
          </a:xfrm>
        </p:spPr>
        <p:txBody>
          <a:bodyPr>
            <a:normAutofit/>
          </a:bodyPr>
          <a:lstStyle/>
          <a:p>
            <a:pPr algn="r"/>
            <a:r>
              <a:rPr lang="en-US" dirty="0"/>
              <a:t>Considerations for Student Exhibitions</a:t>
            </a:r>
            <a:endParaRPr lang="en-US"/>
          </a:p>
        </p:txBody>
      </p:sp>
      <p:cxnSp>
        <p:nvCxnSpPr>
          <p:cNvPr id="11" name="Straight Connector 10">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986C4778-B9AE-E6F2-A9C7-50E0C4838AC8}"/>
              </a:ext>
            </a:extLst>
          </p:cNvPr>
          <p:cNvGraphicFramePr>
            <a:graphicFrameLocks noGrp="1"/>
          </p:cNvGraphicFramePr>
          <p:nvPr>
            <p:ph idx="1"/>
            <p:extLst>
              <p:ext uri="{D42A27DB-BD31-4B8C-83A1-F6EECF244321}">
                <p14:modId xmlns:p14="http://schemas.microsoft.com/office/powerpoint/2010/main" val="612698580"/>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042971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standing around a table with computers&#10;&#10;AI-generated content may be incorrect.">
            <a:extLst>
              <a:ext uri="{FF2B5EF4-FFF2-40B4-BE49-F238E27FC236}">
                <a16:creationId xmlns:a16="http://schemas.microsoft.com/office/drawing/2014/main" id="{60298363-7B43-BA17-41F2-33878E65CE30}"/>
              </a:ext>
            </a:extLst>
          </p:cNvPr>
          <p:cNvPicPr>
            <a:picLocks noChangeAspect="1"/>
          </p:cNvPicPr>
          <p:nvPr/>
        </p:nvPicPr>
        <p:blipFill>
          <a:blip r:embed="rId2" cstate="print">
            <a:extLst>
              <a:ext uri="{28A0092B-C50C-407E-A947-70E740481C1C}">
                <a14:useLocalDpi xmlns:a14="http://schemas.microsoft.com/office/drawing/2010/main"/>
              </a:ext>
            </a:extLst>
          </a:blip>
          <a:srcRect b="-1"/>
          <a:stretch>
            <a:fillRect/>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B059E5C-24A3-8963-7C9B-F2F9B394990B}"/>
              </a:ext>
            </a:extLst>
          </p:cNvPr>
          <p:cNvSpPr>
            <a:spLocks noGrp="1"/>
          </p:cNvSpPr>
          <p:nvPr>
            <p:ph type="title"/>
          </p:nvPr>
        </p:nvSpPr>
        <p:spPr>
          <a:xfrm>
            <a:off x="387350" y="365125"/>
            <a:ext cx="3822189" cy="1235075"/>
          </a:xfrm>
        </p:spPr>
        <p:txBody>
          <a:bodyPr>
            <a:normAutofit/>
          </a:bodyPr>
          <a:lstStyle/>
          <a:p>
            <a:r>
              <a:rPr lang="en-US" sz="3600" b="1" dirty="0"/>
              <a:t>Sample scavenger hunt questions</a:t>
            </a:r>
          </a:p>
        </p:txBody>
      </p:sp>
      <p:sp>
        <p:nvSpPr>
          <p:cNvPr id="3" name="Content Placeholder 2">
            <a:extLst>
              <a:ext uri="{FF2B5EF4-FFF2-40B4-BE49-F238E27FC236}">
                <a16:creationId xmlns:a16="http://schemas.microsoft.com/office/drawing/2014/main" id="{A99CA60C-AFBE-7ACD-9CEB-081670F0E141}"/>
              </a:ext>
            </a:extLst>
          </p:cNvPr>
          <p:cNvSpPr>
            <a:spLocks noGrp="1"/>
          </p:cNvSpPr>
          <p:nvPr>
            <p:ph idx="1"/>
          </p:nvPr>
        </p:nvSpPr>
        <p:spPr>
          <a:xfrm>
            <a:off x="254000" y="1682750"/>
            <a:ext cx="3955539" cy="4356100"/>
          </a:xfrm>
        </p:spPr>
        <p:txBody>
          <a:bodyPr>
            <a:noAutofit/>
          </a:bodyPr>
          <a:lstStyle/>
          <a:p>
            <a:pPr marL="457200" indent="-285750">
              <a:lnSpc>
                <a:spcPct val="100000"/>
              </a:lnSpc>
              <a:spcBef>
                <a:spcPts val="0"/>
              </a:spcBef>
              <a:spcAft>
                <a:spcPts val="1200"/>
              </a:spcAft>
            </a:pPr>
            <a:r>
              <a:rPr lang="en-US" sz="1800" kern="100" dirty="0">
                <a:latin typeface="Aptos" panose="020B0004020202020204" pitchFamily="34" charset="0"/>
                <a:cs typeface="Times New Roman" panose="02020603050405020304" pitchFamily="18" charset="0"/>
              </a:rPr>
              <a:t>Name a Lego robotics system that you are interested in.</a:t>
            </a:r>
          </a:p>
          <a:p>
            <a:pPr marL="457200" indent="-285750">
              <a:lnSpc>
                <a:spcPct val="100000"/>
              </a:lnSpc>
              <a:spcBef>
                <a:spcPts val="0"/>
              </a:spcBef>
              <a:spcAft>
                <a:spcPts val="1200"/>
              </a:spcAft>
            </a:pPr>
            <a:r>
              <a:rPr lang="en-US" sz="1800" kern="100" dirty="0">
                <a:latin typeface="Aptos" panose="020B0004020202020204" pitchFamily="34" charset="0"/>
                <a:cs typeface="Times New Roman" panose="02020603050405020304" pitchFamily="18" charset="0"/>
              </a:rPr>
              <a:t>What types of industries does RLMG create experiences for?</a:t>
            </a:r>
          </a:p>
          <a:p>
            <a:pPr marL="457200" indent="-285750">
              <a:lnSpc>
                <a:spcPct val="100000"/>
              </a:lnSpc>
              <a:spcBef>
                <a:spcPts val="0"/>
              </a:spcBef>
              <a:spcAft>
                <a:spcPts val="1200"/>
              </a:spcAft>
            </a:pPr>
            <a:r>
              <a:rPr lang="en-US" sz="1800" kern="100" dirty="0">
                <a:latin typeface="Aptos" panose="020B0004020202020204" pitchFamily="34" charset="0"/>
                <a:cs typeface="Times New Roman" panose="02020603050405020304" pitchFamily="18" charset="0"/>
              </a:rPr>
              <a:t>Name one way </a:t>
            </a:r>
            <a:r>
              <a:rPr lang="en-US" sz="1800" kern="100" dirty="0" err="1">
                <a:latin typeface="Aptos" panose="020B0004020202020204" pitchFamily="34" charset="0"/>
                <a:cs typeface="Times New Roman" panose="02020603050405020304" pitchFamily="18" charset="0"/>
              </a:rPr>
              <a:t>SpadXTech</a:t>
            </a:r>
            <a:r>
              <a:rPr lang="en-US" sz="1800" kern="100" dirty="0">
                <a:latin typeface="Aptos" panose="020B0004020202020204" pitchFamily="34" charset="0"/>
                <a:cs typeface="Times New Roman" panose="02020603050405020304" pitchFamily="18" charset="0"/>
              </a:rPr>
              <a:t> uses AI or robotics.</a:t>
            </a:r>
          </a:p>
          <a:p>
            <a:pPr marL="457200" indent="-285750">
              <a:lnSpc>
                <a:spcPct val="100000"/>
              </a:lnSpc>
              <a:spcBef>
                <a:spcPts val="0"/>
              </a:spcBef>
              <a:spcAft>
                <a:spcPts val="1200"/>
              </a:spcAft>
            </a:pPr>
            <a:r>
              <a:rPr lang="en-US" sz="1800" kern="100" dirty="0">
                <a:latin typeface="Aptos" panose="020B0004020202020204" pitchFamily="34" charset="0"/>
                <a:cs typeface="Times New Roman" panose="02020603050405020304" pitchFamily="18" charset="0"/>
              </a:rPr>
              <a:t>What is one way the </a:t>
            </a:r>
            <a:r>
              <a:rPr lang="en-US" sz="1800" kern="100" dirty="0" err="1">
                <a:latin typeface="Aptos" panose="020B0004020202020204" pitchFamily="34" charset="0"/>
                <a:cs typeface="Times New Roman" panose="02020603050405020304" pitchFamily="18" charset="0"/>
              </a:rPr>
              <a:t>EcoTarium</a:t>
            </a:r>
            <a:r>
              <a:rPr lang="en-US" sz="1800" kern="100" dirty="0">
                <a:latin typeface="Aptos" panose="020B0004020202020204" pitchFamily="34" charset="0"/>
                <a:cs typeface="Times New Roman" panose="02020603050405020304" pitchFamily="18" charset="0"/>
              </a:rPr>
              <a:t> uses technology to help people learn about the natural world?</a:t>
            </a:r>
          </a:p>
          <a:p>
            <a:pPr marL="457200" indent="-285750">
              <a:lnSpc>
                <a:spcPct val="100000"/>
              </a:lnSpc>
              <a:spcBef>
                <a:spcPts val="0"/>
              </a:spcBef>
              <a:spcAft>
                <a:spcPts val="1200"/>
              </a:spcAft>
            </a:pPr>
            <a:r>
              <a:rPr lang="en-US" sz="1800" kern="100" dirty="0">
                <a:latin typeface="Aptos" panose="020B0004020202020204" pitchFamily="34" charset="0"/>
                <a:cs typeface="Times New Roman" panose="02020603050405020304" pitchFamily="18" charset="0"/>
              </a:rPr>
              <a:t>Name one YES program STEM project that you found interesting.</a:t>
            </a:r>
          </a:p>
          <a:p>
            <a:pPr marL="457200" indent="-285750">
              <a:lnSpc>
                <a:spcPct val="100000"/>
              </a:lnSpc>
              <a:spcBef>
                <a:spcPts val="0"/>
              </a:spcBef>
              <a:spcAft>
                <a:spcPts val="1200"/>
              </a:spcAft>
            </a:pPr>
            <a:r>
              <a:rPr lang="en-US" sz="1800" kern="100" dirty="0">
                <a:latin typeface="Aptos" panose="020B0004020202020204" pitchFamily="34" charset="0"/>
                <a:cs typeface="Times New Roman" panose="02020603050405020304" pitchFamily="18" charset="0"/>
              </a:rPr>
              <a:t>What Wearable Devices game would you be interested in coding?</a:t>
            </a:r>
          </a:p>
        </p:txBody>
      </p:sp>
    </p:spTree>
    <p:extLst>
      <p:ext uri="{BB962C8B-B14F-4D97-AF65-F5344CB8AC3E}">
        <p14:creationId xmlns:p14="http://schemas.microsoft.com/office/powerpoint/2010/main" val="35812269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5E2AF-8DB0-8490-625B-066D191EFB8E}"/>
              </a:ext>
            </a:extLst>
          </p:cNvPr>
          <p:cNvSpPr>
            <a:spLocks noGrp="1"/>
          </p:cNvSpPr>
          <p:nvPr>
            <p:ph type="title"/>
          </p:nvPr>
        </p:nvSpPr>
        <p:spPr>
          <a:xfrm>
            <a:off x="838200" y="365125"/>
            <a:ext cx="10515600" cy="777875"/>
          </a:xfrm>
        </p:spPr>
        <p:txBody>
          <a:bodyPr>
            <a:normAutofit/>
          </a:bodyPr>
          <a:lstStyle/>
          <a:p>
            <a:r>
              <a:rPr lang="en-US" sz="3200" b="1" dirty="0"/>
              <a:t>Sample industry spreadsheet</a:t>
            </a:r>
          </a:p>
        </p:txBody>
      </p:sp>
      <p:graphicFrame>
        <p:nvGraphicFramePr>
          <p:cNvPr id="4" name="Content Placeholder 3">
            <a:extLst>
              <a:ext uri="{FF2B5EF4-FFF2-40B4-BE49-F238E27FC236}">
                <a16:creationId xmlns:a16="http://schemas.microsoft.com/office/drawing/2014/main" id="{F2EF1080-100B-B16C-A87B-F0221E9C4CB6}"/>
              </a:ext>
            </a:extLst>
          </p:cNvPr>
          <p:cNvGraphicFramePr>
            <a:graphicFrameLocks noGrp="1"/>
          </p:cNvGraphicFramePr>
          <p:nvPr>
            <p:ph idx="1"/>
            <p:extLst>
              <p:ext uri="{D42A27DB-BD31-4B8C-83A1-F6EECF244321}">
                <p14:modId xmlns:p14="http://schemas.microsoft.com/office/powerpoint/2010/main" val="3200170132"/>
              </p:ext>
            </p:extLst>
          </p:nvPr>
        </p:nvGraphicFramePr>
        <p:xfrm>
          <a:off x="914400" y="1517650"/>
          <a:ext cx="10515601" cy="4699000"/>
        </p:xfrm>
        <a:graphic>
          <a:graphicData uri="http://schemas.openxmlformats.org/drawingml/2006/table">
            <a:tbl>
              <a:tblPr/>
              <a:tblGrid>
                <a:gridCol w="2083587">
                  <a:extLst>
                    <a:ext uri="{9D8B030D-6E8A-4147-A177-3AD203B41FA5}">
                      <a16:colId xmlns:a16="http://schemas.microsoft.com/office/drawing/2014/main" val="87687416"/>
                    </a:ext>
                  </a:extLst>
                </a:gridCol>
                <a:gridCol w="992959">
                  <a:extLst>
                    <a:ext uri="{9D8B030D-6E8A-4147-A177-3AD203B41FA5}">
                      <a16:colId xmlns:a16="http://schemas.microsoft.com/office/drawing/2014/main" val="1714089798"/>
                    </a:ext>
                  </a:extLst>
                </a:gridCol>
                <a:gridCol w="1937084">
                  <a:extLst>
                    <a:ext uri="{9D8B030D-6E8A-4147-A177-3AD203B41FA5}">
                      <a16:colId xmlns:a16="http://schemas.microsoft.com/office/drawing/2014/main" val="3075718238"/>
                    </a:ext>
                  </a:extLst>
                </a:gridCol>
                <a:gridCol w="1562690">
                  <a:extLst>
                    <a:ext uri="{9D8B030D-6E8A-4147-A177-3AD203B41FA5}">
                      <a16:colId xmlns:a16="http://schemas.microsoft.com/office/drawing/2014/main" val="2399986345"/>
                    </a:ext>
                  </a:extLst>
                </a:gridCol>
                <a:gridCol w="1139462">
                  <a:extLst>
                    <a:ext uri="{9D8B030D-6E8A-4147-A177-3AD203B41FA5}">
                      <a16:colId xmlns:a16="http://schemas.microsoft.com/office/drawing/2014/main" val="1295537636"/>
                    </a:ext>
                  </a:extLst>
                </a:gridCol>
                <a:gridCol w="1440918">
                  <a:extLst>
                    <a:ext uri="{9D8B030D-6E8A-4147-A177-3AD203B41FA5}">
                      <a16:colId xmlns:a16="http://schemas.microsoft.com/office/drawing/2014/main" val="2748659077"/>
                    </a:ext>
                  </a:extLst>
                </a:gridCol>
                <a:gridCol w="1358901">
                  <a:extLst>
                    <a:ext uri="{9D8B030D-6E8A-4147-A177-3AD203B41FA5}">
                      <a16:colId xmlns:a16="http://schemas.microsoft.com/office/drawing/2014/main" val="3626498342"/>
                    </a:ext>
                  </a:extLst>
                </a:gridCol>
              </a:tblGrid>
              <a:tr h="640080">
                <a:tc>
                  <a:txBody>
                    <a:bodyPr/>
                    <a:lstStyle/>
                    <a:p>
                      <a:pPr rtl="0" fontAlgn="t">
                        <a:buNone/>
                      </a:pPr>
                      <a:r>
                        <a:rPr lang="en-US" sz="1600" b="1" i="0" u="none" strike="noStrike" dirty="0">
                          <a:solidFill>
                            <a:srgbClr val="000000"/>
                          </a:solidFill>
                          <a:effectLst/>
                          <a:latin typeface="Arial" panose="020B0604020202020204" pitchFamily="34" charset="0"/>
                        </a:rPr>
                        <a:t>Company Name</a:t>
                      </a:r>
                      <a:endParaRPr lang="en-US" sz="16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AD3"/>
                    </a:solidFill>
                  </a:tcPr>
                </a:tc>
                <a:tc>
                  <a:txBody>
                    <a:bodyPr/>
                    <a:lstStyle/>
                    <a:p>
                      <a:pPr rtl="0" fontAlgn="t">
                        <a:buNone/>
                      </a:pPr>
                      <a:r>
                        <a:rPr lang="en-US" sz="1600" b="1" i="0" u="none" strike="noStrike" dirty="0">
                          <a:solidFill>
                            <a:srgbClr val="000000"/>
                          </a:solidFill>
                          <a:effectLst/>
                          <a:latin typeface="Arial" panose="020B0604020202020204" pitchFamily="34" charset="0"/>
                        </a:rPr>
                        <a:t>Lead</a:t>
                      </a:r>
                      <a:endParaRPr lang="en-US" sz="16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AD3"/>
                    </a:solidFill>
                  </a:tcPr>
                </a:tc>
                <a:tc>
                  <a:txBody>
                    <a:bodyPr/>
                    <a:lstStyle/>
                    <a:p>
                      <a:pPr rtl="0" fontAlgn="t">
                        <a:buNone/>
                      </a:pPr>
                      <a:r>
                        <a:rPr lang="en-US" sz="1600" b="1" i="0" u="none" strike="noStrike">
                          <a:solidFill>
                            <a:srgbClr val="000000"/>
                          </a:solidFill>
                          <a:effectLst/>
                          <a:latin typeface="Arial" panose="020B0604020202020204" pitchFamily="34" charset="0"/>
                        </a:rPr>
                        <a:t>Website</a:t>
                      </a:r>
                      <a:endParaRPr lang="en-US" sz="16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AD3"/>
                    </a:solidFill>
                  </a:tcPr>
                </a:tc>
                <a:tc>
                  <a:txBody>
                    <a:bodyPr/>
                    <a:lstStyle/>
                    <a:p>
                      <a:pPr rtl="0" fontAlgn="t">
                        <a:buNone/>
                      </a:pPr>
                      <a:r>
                        <a:rPr lang="en-US" sz="1600" b="1" i="0" u="none" strike="noStrike">
                          <a:solidFill>
                            <a:srgbClr val="000000"/>
                          </a:solidFill>
                          <a:effectLst/>
                          <a:latin typeface="Arial" panose="020B0604020202020204" pitchFamily="34" charset="0"/>
                        </a:rPr>
                        <a:t>Volunteer (names)</a:t>
                      </a:r>
                      <a:endParaRPr lang="en-US" sz="16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AD3"/>
                    </a:solidFill>
                  </a:tcPr>
                </a:tc>
                <a:tc>
                  <a:txBody>
                    <a:bodyPr/>
                    <a:lstStyle/>
                    <a:p>
                      <a:pPr rtl="0" fontAlgn="t">
                        <a:buNone/>
                      </a:pPr>
                      <a:r>
                        <a:rPr lang="en-US" sz="1600" b="1" i="0" u="none" strike="noStrike">
                          <a:solidFill>
                            <a:srgbClr val="000000"/>
                          </a:solidFill>
                          <a:effectLst/>
                          <a:latin typeface="Arial" panose="020B0604020202020204" pitchFamily="34" charset="0"/>
                        </a:rPr>
                        <a:t>Email/ Phone Number</a:t>
                      </a:r>
                      <a:endParaRPr lang="en-US" sz="16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AD3"/>
                    </a:solidFill>
                  </a:tcPr>
                </a:tc>
                <a:tc>
                  <a:txBody>
                    <a:bodyPr/>
                    <a:lstStyle/>
                    <a:p>
                      <a:pPr rtl="0" fontAlgn="t">
                        <a:buNone/>
                      </a:pPr>
                      <a:r>
                        <a:rPr lang="en-US" sz="1600" b="1" i="0" u="none" strike="noStrike" dirty="0">
                          <a:solidFill>
                            <a:srgbClr val="000000"/>
                          </a:solidFill>
                          <a:effectLst/>
                          <a:latin typeface="Arial" panose="020B0604020202020204" pitchFamily="34" charset="0"/>
                        </a:rPr>
                        <a:t>Notes/ Display description </a:t>
                      </a:r>
                      <a:endParaRPr lang="en-US" sz="16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AD3"/>
                    </a:solidFill>
                  </a:tcPr>
                </a:tc>
                <a:tc>
                  <a:txBody>
                    <a:bodyPr/>
                    <a:lstStyle/>
                    <a:p>
                      <a:pPr rtl="0" fontAlgn="t">
                        <a:buNone/>
                      </a:pPr>
                      <a:r>
                        <a:rPr lang="en-US" sz="1600" b="1" i="0" u="none" strike="noStrike">
                          <a:solidFill>
                            <a:srgbClr val="000000"/>
                          </a:solidFill>
                          <a:effectLst/>
                          <a:latin typeface="Arial" panose="020B0604020202020204" pitchFamily="34" charset="0"/>
                        </a:rPr>
                        <a:t>Status</a:t>
                      </a:r>
                      <a:endParaRPr lang="en-US" sz="16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AD3"/>
                    </a:solidFill>
                  </a:tcPr>
                </a:tc>
                <a:extLst>
                  <a:ext uri="{0D108BD9-81ED-4DB2-BD59-A6C34878D82A}">
                    <a16:rowId xmlns:a16="http://schemas.microsoft.com/office/drawing/2014/main" val="2242971201"/>
                  </a:ext>
                </a:extLst>
              </a:tr>
              <a:tr h="640080">
                <a:tc>
                  <a:txBody>
                    <a:bodyPr/>
                    <a:lstStyle/>
                    <a:p>
                      <a:pPr rtl="0" fontAlgn="t">
                        <a:buNone/>
                      </a:pPr>
                      <a:r>
                        <a:rPr lang="en-US" sz="1600" b="0" i="0" u="none" strike="noStrike" dirty="0">
                          <a:solidFill>
                            <a:srgbClr val="0000FF"/>
                          </a:solidFill>
                          <a:effectLst/>
                          <a:latin typeface="Arial" panose="020B0604020202020204" pitchFamily="34" charset="0"/>
                        </a:rPr>
                        <a:t>Google </a:t>
                      </a:r>
                      <a:endParaRPr lang="en-US" sz="16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buNone/>
                      </a:pPr>
                      <a:r>
                        <a:rPr lang="en-US" sz="1600" b="0" i="0" u="none" strike="noStrike" dirty="0">
                          <a:solidFill>
                            <a:srgbClr val="000000"/>
                          </a:solidFill>
                          <a:effectLst/>
                          <a:latin typeface="Arial" panose="020B0604020202020204" pitchFamily="34" charset="0"/>
                        </a:rPr>
                        <a:t>JS</a:t>
                      </a:r>
                      <a:endParaRPr lang="en-US" sz="16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buNone/>
                      </a:pPr>
                      <a:r>
                        <a:rPr lang="en-US" sz="1600" b="0" i="0" u="none" strike="noStrike" dirty="0">
                          <a:solidFill>
                            <a:srgbClr val="000000"/>
                          </a:solidFill>
                          <a:effectLst/>
                          <a:latin typeface="Arial" panose="020B0604020202020204" pitchFamily="34" charset="0"/>
                        </a:rPr>
                        <a:t>www.google.com</a:t>
                      </a:r>
                      <a:endParaRPr lang="en-US" sz="16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buNone/>
                      </a:pPr>
                      <a:r>
                        <a:rPr lang="en-US" sz="1600" b="0" i="0" u="none" strike="noStrike">
                          <a:solidFill>
                            <a:srgbClr val="000000"/>
                          </a:solidFill>
                          <a:effectLst/>
                          <a:latin typeface="Arial" panose="020B0604020202020204" pitchFamily="34" charset="0"/>
                        </a:rPr>
                        <a:t>J. Murphy</a:t>
                      </a:r>
                      <a:endParaRPr lang="en-US" sz="16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br>
                        <a:rPr lang="en-US" sz="1600">
                          <a:effectLst/>
                        </a:rPr>
                      </a:br>
                      <a:endParaRPr lang="en-US" sz="16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br>
                        <a:rPr lang="en-US" sz="1600">
                          <a:effectLst/>
                        </a:rPr>
                      </a:br>
                      <a:endParaRPr lang="en-US" sz="16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buNone/>
                      </a:pPr>
                      <a:r>
                        <a:rPr lang="en-US" sz="1600" b="0" i="0" u="none" strike="noStrike">
                          <a:solidFill>
                            <a:srgbClr val="000000"/>
                          </a:solidFill>
                          <a:effectLst/>
                          <a:latin typeface="Arial" panose="020B0604020202020204" pitchFamily="34" charset="0"/>
                        </a:rPr>
                        <a:t>Confirmed</a:t>
                      </a:r>
                      <a:endParaRPr lang="en-US" sz="16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77326215"/>
                  </a:ext>
                </a:extLst>
              </a:tr>
              <a:tr h="640080">
                <a:tc>
                  <a:txBody>
                    <a:bodyPr/>
                    <a:lstStyle/>
                    <a:p>
                      <a:pPr fontAlgn="t"/>
                      <a:br>
                        <a:rPr lang="en-US" sz="1600">
                          <a:effectLst/>
                        </a:rPr>
                      </a:br>
                      <a:endParaRPr lang="en-US" sz="16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br>
                        <a:rPr lang="en-US" sz="1600" dirty="0">
                          <a:effectLst/>
                        </a:rPr>
                      </a:br>
                      <a:endParaRPr lang="en-US" sz="16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br>
                        <a:rPr lang="en-US" sz="1600" dirty="0">
                          <a:effectLst/>
                        </a:rPr>
                      </a:br>
                      <a:endParaRPr lang="en-US" sz="16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br>
                        <a:rPr lang="en-US" sz="1600">
                          <a:effectLst/>
                        </a:rPr>
                      </a:br>
                      <a:endParaRPr lang="en-US" sz="16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br>
                        <a:rPr lang="en-US" sz="1600">
                          <a:effectLst/>
                        </a:rPr>
                      </a:br>
                      <a:endParaRPr lang="en-US" sz="16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br>
                        <a:rPr lang="en-US" sz="1600">
                          <a:effectLst/>
                        </a:rPr>
                      </a:br>
                      <a:endParaRPr lang="en-US" sz="16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br>
                        <a:rPr lang="en-US" sz="1600">
                          <a:effectLst/>
                        </a:rPr>
                      </a:br>
                      <a:endParaRPr lang="en-US" sz="16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27978767"/>
                  </a:ext>
                </a:extLst>
              </a:tr>
              <a:tr h="640080">
                <a:tc>
                  <a:txBody>
                    <a:bodyPr/>
                    <a:lstStyle/>
                    <a:p>
                      <a:pPr fontAlgn="t"/>
                      <a:br>
                        <a:rPr lang="en-US" sz="1600">
                          <a:effectLst/>
                        </a:rPr>
                      </a:br>
                      <a:endParaRPr lang="en-US" sz="16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br>
                        <a:rPr lang="en-US" sz="1600">
                          <a:effectLst/>
                        </a:rPr>
                      </a:br>
                      <a:endParaRPr lang="en-US" sz="16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br>
                        <a:rPr lang="en-US" sz="1600">
                          <a:effectLst/>
                        </a:rPr>
                      </a:br>
                      <a:endParaRPr lang="en-US" sz="16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br>
                        <a:rPr lang="en-US" sz="1600">
                          <a:effectLst/>
                        </a:rPr>
                      </a:br>
                      <a:endParaRPr lang="en-US" sz="16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br>
                        <a:rPr lang="en-US" sz="1600">
                          <a:effectLst/>
                        </a:rPr>
                      </a:br>
                      <a:endParaRPr lang="en-US" sz="16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br>
                        <a:rPr lang="en-US" sz="1600">
                          <a:effectLst/>
                        </a:rPr>
                      </a:br>
                      <a:endParaRPr lang="en-US" sz="16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br>
                        <a:rPr lang="en-US" sz="1600" dirty="0">
                          <a:effectLst/>
                        </a:rPr>
                      </a:br>
                      <a:endParaRPr lang="en-US" sz="16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56366572"/>
                  </a:ext>
                </a:extLst>
              </a:tr>
              <a:tr h="640080">
                <a:tc>
                  <a:txBody>
                    <a:bodyPr/>
                    <a:lstStyle/>
                    <a:p>
                      <a:pPr fontAlgn="t"/>
                      <a:endParaRPr lang="en-US" sz="16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6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6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6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6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6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6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3122133"/>
                  </a:ext>
                </a:extLst>
              </a:tr>
              <a:tr h="640080">
                <a:tc>
                  <a:txBody>
                    <a:bodyPr/>
                    <a:lstStyle/>
                    <a:p>
                      <a:pPr fontAlgn="t"/>
                      <a:endParaRPr lang="en-US" sz="16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6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6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6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6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6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6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59567394"/>
                  </a:ext>
                </a:extLst>
              </a:tr>
              <a:tr h="640080">
                <a:tc>
                  <a:txBody>
                    <a:bodyPr/>
                    <a:lstStyle/>
                    <a:p>
                      <a:pPr fontAlgn="t"/>
                      <a:endParaRPr lang="en-US" sz="16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6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6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6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6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6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6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2733947"/>
                  </a:ext>
                </a:extLst>
              </a:tr>
            </a:tbl>
          </a:graphicData>
        </a:graphic>
      </p:graphicFrame>
    </p:spTree>
    <p:extLst>
      <p:ext uri="{BB962C8B-B14F-4D97-AF65-F5344CB8AC3E}">
        <p14:creationId xmlns:p14="http://schemas.microsoft.com/office/powerpoint/2010/main" val="42861548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standing around a table&#10;&#10;AI-generated content may be incorrect.">
            <a:extLst>
              <a:ext uri="{FF2B5EF4-FFF2-40B4-BE49-F238E27FC236}">
                <a16:creationId xmlns:a16="http://schemas.microsoft.com/office/drawing/2014/main" id="{8742C9FF-C5E6-7273-7C04-BF32639FC22D}"/>
              </a:ext>
            </a:extLst>
          </p:cNvPr>
          <p:cNvPicPr>
            <a:picLocks noChangeAspect="1"/>
          </p:cNvPicPr>
          <p:nvPr/>
        </p:nvPicPr>
        <p:blipFill>
          <a:blip r:embed="rId2" cstate="print">
            <a:extLst>
              <a:ext uri="{28A0092B-C50C-407E-A947-70E740481C1C}">
                <a14:useLocalDpi xmlns:a14="http://schemas.microsoft.com/office/drawing/2010/main"/>
              </a:ext>
            </a:extLst>
          </a:blip>
          <a:srcRect r="-1" b="-1"/>
          <a:stretch>
            <a:fillRect/>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F188AC5-02AB-ED3B-79EC-B179A7884162}"/>
              </a:ext>
            </a:extLst>
          </p:cNvPr>
          <p:cNvSpPr>
            <a:spLocks noGrp="1"/>
          </p:cNvSpPr>
          <p:nvPr>
            <p:ph type="title"/>
          </p:nvPr>
        </p:nvSpPr>
        <p:spPr>
          <a:xfrm>
            <a:off x="8705851" y="346075"/>
            <a:ext cx="3143250" cy="1899912"/>
          </a:xfrm>
        </p:spPr>
        <p:txBody>
          <a:bodyPr>
            <a:normAutofit/>
          </a:bodyPr>
          <a:lstStyle/>
          <a:p>
            <a:r>
              <a:rPr lang="en-US" sz="4000" dirty="0"/>
              <a:t>Industry Involvement</a:t>
            </a:r>
          </a:p>
        </p:txBody>
      </p:sp>
      <p:sp>
        <p:nvSpPr>
          <p:cNvPr id="3" name="Content Placeholder 2">
            <a:extLst>
              <a:ext uri="{FF2B5EF4-FFF2-40B4-BE49-F238E27FC236}">
                <a16:creationId xmlns:a16="http://schemas.microsoft.com/office/drawing/2014/main" id="{4BD0CC88-7387-313C-694C-90ECB6DC1C84}"/>
              </a:ext>
            </a:extLst>
          </p:cNvPr>
          <p:cNvSpPr>
            <a:spLocks noGrp="1"/>
          </p:cNvSpPr>
          <p:nvPr>
            <p:ph idx="1"/>
          </p:nvPr>
        </p:nvSpPr>
        <p:spPr>
          <a:xfrm>
            <a:off x="8705850" y="2434201"/>
            <a:ext cx="3079750" cy="3742762"/>
          </a:xfrm>
        </p:spPr>
        <p:txBody>
          <a:bodyPr>
            <a:normAutofit/>
          </a:bodyPr>
          <a:lstStyle/>
          <a:p>
            <a:pPr marL="0" indent="0">
              <a:buNone/>
            </a:pPr>
            <a:r>
              <a:rPr lang="en-US" sz="2000" b="1" dirty="0"/>
              <a:t>Recommendations:</a:t>
            </a:r>
          </a:p>
          <a:p>
            <a:r>
              <a:rPr lang="en-US" sz="1800" dirty="0"/>
              <a:t>Invite industry partners that are interesting and engaging</a:t>
            </a:r>
          </a:p>
          <a:p>
            <a:r>
              <a:rPr lang="en-US" sz="1800" dirty="0"/>
              <a:t>Have a team to engage in industry outreach</a:t>
            </a:r>
          </a:p>
        </p:txBody>
      </p:sp>
    </p:spTree>
    <p:extLst>
      <p:ext uri="{BB962C8B-B14F-4D97-AF65-F5344CB8AC3E}">
        <p14:creationId xmlns:p14="http://schemas.microsoft.com/office/powerpoint/2010/main" val="35226931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0F2814-5CD2-36C8-284B-4CB897EAAB01}"/>
              </a:ext>
            </a:extLst>
          </p:cNvPr>
          <p:cNvSpPr>
            <a:spLocks noGrp="1"/>
          </p:cNvSpPr>
          <p:nvPr>
            <p:ph type="title"/>
          </p:nvPr>
        </p:nvSpPr>
        <p:spPr>
          <a:xfrm>
            <a:off x="411480" y="987552"/>
            <a:ext cx="4485861" cy="1088136"/>
          </a:xfrm>
        </p:spPr>
        <p:txBody>
          <a:bodyPr anchor="b">
            <a:normAutofit/>
          </a:bodyPr>
          <a:lstStyle/>
          <a:p>
            <a:r>
              <a:rPr lang="en-US" sz="3400" dirty="0"/>
              <a:t>Communications/ Promotion Plan</a:t>
            </a:r>
          </a:p>
        </p:txBody>
      </p:sp>
      <p:sp>
        <p:nvSpPr>
          <p:cNvPr id="19" name="Rectangle 18">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D425B5B5-C89B-354E-94AA-9BFAC9FCF6F2}"/>
              </a:ext>
            </a:extLst>
          </p:cNvPr>
          <p:cNvSpPr>
            <a:spLocks noGrp="1"/>
          </p:cNvSpPr>
          <p:nvPr>
            <p:ph idx="1"/>
          </p:nvPr>
        </p:nvSpPr>
        <p:spPr>
          <a:xfrm>
            <a:off x="411479" y="2688336"/>
            <a:ext cx="4498848" cy="3584448"/>
          </a:xfrm>
        </p:spPr>
        <p:txBody>
          <a:bodyPr anchor="t">
            <a:normAutofit/>
          </a:bodyPr>
          <a:lstStyle/>
          <a:p>
            <a:pPr marL="0" indent="0">
              <a:buNone/>
            </a:pPr>
            <a:r>
              <a:rPr lang="en-US" sz="2000" b="1" dirty="0"/>
              <a:t>PACE:</a:t>
            </a:r>
          </a:p>
          <a:p>
            <a:r>
              <a:rPr lang="en-US" sz="1800" dirty="0"/>
              <a:t>Photo and video releases from students, teachers, and industry representatives</a:t>
            </a:r>
          </a:p>
          <a:p>
            <a:r>
              <a:rPr lang="en-US" sz="1800" dirty="0"/>
              <a:t>Photographer on site</a:t>
            </a:r>
          </a:p>
          <a:p>
            <a:r>
              <a:rPr lang="en-US" sz="1800" dirty="0"/>
              <a:t>Outreach to local community media to cover the event</a:t>
            </a:r>
          </a:p>
          <a:p>
            <a:r>
              <a:rPr lang="en-US" sz="1800" dirty="0"/>
              <a:t>Outreach to the media relations of the event location</a:t>
            </a:r>
          </a:p>
          <a:p>
            <a:r>
              <a:rPr lang="en-US" sz="1800" dirty="0"/>
              <a:t>Outreach to the host organization to promote the event and celebrate the students</a:t>
            </a:r>
          </a:p>
          <a:p>
            <a:endParaRPr lang="en-US" sz="1800" dirty="0"/>
          </a:p>
        </p:txBody>
      </p:sp>
      <p:pic>
        <p:nvPicPr>
          <p:cNvPr id="5" name="Picture 4" descr="A group of kids posing for a photo&#10;&#10;AI-generated content may be incorrect.">
            <a:extLst>
              <a:ext uri="{FF2B5EF4-FFF2-40B4-BE49-F238E27FC236}">
                <a16:creationId xmlns:a16="http://schemas.microsoft.com/office/drawing/2014/main" id="{23E62DDC-1E0A-49FD-5747-A115DD254EF0}"/>
              </a:ext>
            </a:extLst>
          </p:cNvPr>
          <p:cNvPicPr>
            <a:picLocks noChangeAspect="1"/>
          </p:cNvPicPr>
          <p:nvPr/>
        </p:nvPicPr>
        <p:blipFill>
          <a:blip r:embed="rId3" cstate="print">
            <a:extLst>
              <a:ext uri="{28A0092B-C50C-407E-A947-70E740481C1C}">
                <a14:useLocalDpi xmlns:a14="http://schemas.microsoft.com/office/drawing/2010/main"/>
              </a:ext>
            </a:extLst>
          </a:blip>
          <a:srcRect b="-1"/>
          <a:stretch>
            <a:fillRect/>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9483470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1D1EDC-CA0F-4B34-5A6D-060583936196}"/>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Sample media release form</a:t>
            </a:r>
          </a:p>
        </p:txBody>
      </p:sp>
      <p:sp>
        <p:nvSpPr>
          <p:cNvPr id="3" name="Content Placeholder 2">
            <a:extLst>
              <a:ext uri="{FF2B5EF4-FFF2-40B4-BE49-F238E27FC236}">
                <a16:creationId xmlns:a16="http://schemas.microsoft.com/office/drawing/2014/main" id="{F141F7A3-037C-6F95-E4A5-EF67B9229403}"/>
              </a:ext>
            </a:extLst>
          </p:cNvPr>
          <p:cNvSpPr>
            <a:spLocks noGrp="1"/>
          </p:cNvSpPr>
          <p:nvPr>
            <p:ph idx="1"/>
          </p:nvPr>
        </p:nvSpPr>
        <p:spPr>
          <a:xfrm>
            <a:off x="4810259" y="298450"/>
            <a:ext cx="6555347" cy="6267450"/>
          </a:xfrm>
        </p:spPr>
        <p:txBody>
          <a:bodyPr anchor="ctr">
            <a:normAutofit/>
          </a:bodyPr>
          <a:lstStyle/>
          <a:p>
            <a:pPr marL="0" marR="62230" indent="0" rtl="0">
              <a:buNone/>
            </a:pPr>
            <a:r>
              <a:rPr lang="en-US" sz="1100" b="0" i="0" u="none" strike="noStrike" dirty="0">
                <a:effectLst/>
                <a:latin typeface="Arial" panose="020B0604020202020204" pitchFamily="34" charset="0"/>
              </a:rPr>
              <a:t>Your child has been selected to participate with Programming the Acceleration of Computing Education (PACE). PACE is sponsored by Education Development Center (EDC), in partnership with the Massachusetts Department of Elementary and Secondary Education (MA DESE). It is funded under a grant from the U.S. Department of Education, Education Innovation and Research (EIR) Program. EDC is a global nonprofit that advances solutions to improve education, promote health, and expand economic opportunity. </a:t>
            </a:r>
            <a:endParaRPr lang="en-US" sz="1100" i="0" u="none" strike="noStrike" dirty="0">
              <a:latin typeface="Arial" panose="020B0604020202020204" pitchFamily="34" charset="0"/>
            </a:endParaRPr>
          </a:p>
          <a:p>
            <a:pPr marL="0" marR="62230" indent="0" rtl="0">
              <a:buNone/>
            </a:pPr>
            <a:r>
              <a:rPr lang="en-US" sz="1100" b="0" i="0" u="none" strike="noStrike" dirty="0">
                <a:effectLst/>
                <a:latin typeface="Arial" panose="020B0604020202020204" pitchFamily="34" charset="0"/>
              </a:rPr>
              <a:t>EDC would like to obtain your permission to use photos and videos taken of your child participating in PACE activities, such as PACE Student Exhibitions and workshops. These photos and videos will be used for purposes related to this project and current and future education, research, publication, communication, and promotion purposes, including featuring select photos and videos on our websites and social media.</a:t>
            </a:r>
            <a:endParaRPr lang="en-US" sz="1100" b="0" dirty="0">
              <a:effectLst/>
            </a:endParaRPr>
          </a:p>
          <a:p>
            <a:pPr marL="0" marR="109855" indent="0" rtl="0">
              <a:buNone/>
            </a:pPr>
            <a:r>
              <a:rPr lang="en-US" sz="1100" b="0" i="0" u="none" strike="noStrike" dirty="0">
                <a:effectLst/>
                <a:latin typeface="Arial" panose="020B0604020202020204" pitchFamily="34" charset="0"/>
              </a:rPr>
              <a:t>If you consent to grant EDC rights to the photos, videos, and other related works, please sign the form below and return to your child’s Computer Science teacher. </a:t>
            </a:r>
            <a:endParaRPr lang="en-US" sz="1100" b="0" dirty="0">
              <a:effectLst/>
            </a:endParaRPr>
          </a:p>
          <a:p>
            <a:pPr marL="0" marR="92710" indent="0" rtl="0">
              <a:spcBef>
                <a:spcPts val="5"/>
              </a:spcBef>
              <a:buNone/>
            </a:pPr>
            <a:br>
              <a:rPr lang="en-US" sz="1100" b="0" dirty="0">
                <a:effectLst/>
              </a:rPr>
            </a:br>
            <a:r>
              <a:rPr lang="en-US" sz="1100" b="0" i="0" u="none" strike="noStrike" dirty="0">
                <a:effectLst/>
                <a:latin typeface="Arial" panose="020B0604020202020204" pitchFamily="34" charset="0"/>
              </a:rPr>
              <a:t>I confirm that I, _______________________________________, am the parent/legal guardian of ______________________________________.</a:t>
            </a:r>
            <a:endParaRPr lang="en-US" sz="1100" b="0" dirty="0">
              <a:effectLst/>
            </a:endParaRPr>
          </a:p>
          <a:p>
            <a:pPr marL="0" marR="92710" indent="0" rtl="0">
              <a:spcBef>
                <a:spcPts val="5"/>
              </a:spcBef>
              <a:buNone/>
            </a:pPr>
            <a:br>
              <a:rPr lang="en-US" sz="1100" b="0" dirty="0">
                <a:effectLst/>
              </a:rPr>
            </a:br>
            <a:r>
              <a:rPr lang="en-US" sz="1100" b="0" i="0" u="none" strike="noStrike" dirty="0">
                <a:effectLst/>
                <a:latin typeface="Arial" panose="020B0604020202020204" pitchFamily="34" charset="0"/>
              </a:rPr>
              <a:t>I voluntarily grant permission to EDC for my child to participate in PACE activities and for use of photographs and audio/video of my child during the event.</a:t>
            </a:r>
            <a:endParaRPr lang="en-US" sz="1100" b="0" dirty="0">
              <a:effectLst/>
            </a:endParaRPr>
          </a:p>
          <a:p>
            <a:pPr marL="0" indent="0" rtl="0">
              <a:buNone/>
            </a:pPr>
            <a:r>
              <a:rPr lang="en-US" sz="1100" b="1" i="0" u="none" strike="noStrike" dirty="0">
                <a:effectLst/>
                <a:latin typeface="Arial" panose="020B0604020202020204" pitchFamily="34" charset="0"/>
              </a:rPr>
              <a:t>By signing this form:</a:t>
            </a:r>
            <a:endParaRPr lang="en-US" sz="1100" b="1" dirty="0">
              <a:effectLst/>
            </a:endParaRPr>
          </a:p>
          <a:p>
            <a:pPr marL="0" indent="0" rtl="0" fontAlgn="base">
              <a:spcBef>
                <a:spcPts val="5"/>
              </a:spcBef>
              <a:buFont typeface="+mj-lt"/>
              <a:buAutoNum type="arabicPeriod"/>
            </a:pPr>
            <a:r>
              <a:rPr lang="en-US" sz="1100" b="0" i="0" u="none" strike="noStrike" dirty="0">
                <a:effectLst/>
                <a:latin typeface="Arial" panose="020B0604020202020204" pitchFamily="34" charset="0"/>
              </a:rPr>
              <a:t> I represent that I am authorized to grant the rights and permissions referred to above, and that this granting of rights will not violate anyone else’s rights.</a:t>
            </a:r>
            <a:endParaRPr lang="en-US" sz="1100" b="0" dirty="0">
              <a:effectLst/>
            </a:endParaRPr>
          </a:p>
          <a:p>
            <a:pPr marL="0" marR="293370" indent="0" rtl="0" fontAlgn="base">
              <a:spcBef>
                <a:spcPts val="795"/>
              </a:spcBef>
              <a:buFont typeface="+mj-lt"/>
              <a:buAutoNum type="arabicPeriod" startAt="2"/>
            </a:pPr>
            <a:r>
              <a:rPr lang="en-US" sz="1100" b="0" i="0" u="none" strike="noStrike" dirty="0">
                <a:effectLst/>
                <a:latin typeface="Arial" panose="020B0604020202020204" pitchFamily="34" charset="0"/>
              </a:rPr>
              <a:t>I understand that EDC may use certain photos, videos, or other related works in whole or in part, and that neither EDC is obligated to use all of the photos, videos, or other related works created during the project.</a:t>
            </a:r>
          </a:p>
          <a:p>
            <a:pPr marL="0" indent="0" rtl="0" fontAlgn="base">
              <a:spcBef>
                <a:spcPts val="600"/>
              </a:spcBef>
              <a:buFont typeface="+mj-lt"/>
              <a:buAutoNum type="arabicPeriod" startAt="2"/>
            </a:pPr>
            <a:r>
              <a:rPr lang="en-US" sz="1100" b="0" i="0" u="none" strike="noStrike" dirty="0">
                <a:effectLst/>
                <a:latin typeface="Arial" panose="020B0604020202020204" pitchFamily="34" charset="0"/>
              </a:rPr>
              <a:t>I waive any right of inspection or approval of the photos, videos, or other related works.</a:t>
            </a:r>
          </a:p>
          <a:p>
            <a:pPr marL="0" marR="664210" indent="0" rtl="0" fontAlgn="base">
              <a:spcBef>
                <a:spcPts val="795"/>
              </a:spcBef>
              <a:buFont typeface="+mj-lt"/>
              <a:buAutoNum type="arabicPeriod" startAt="2"/>
            </a:pPr>
            <a:r>
              <a:rPr lang="en-US" sz="1100" b="0" i="0" u="none" strike="noStrike" dirty="0">
                <a:effectLst/>
                <a:latin typeface="Arial" panose="020B0604020202020204" pitchFamily="34" charset="0"/>
              </a:rPr>
              <a:t>I agree to release EDC and its representatives from liability related to the taking, use, publication, or transfer of such photos, videos, or other related works.</a:t>
            </a:r>
          </a:p>
          <a:p>
            <a:pPr marL="0" indent="0" rtl="0">
              <a:buNone/>
            </a:pPr>
            <a:r>
              <a:rPr lang="en-US" sz="1100" b="1" i="0" u="none" strike="noStrike" dirty="0">
                <a:effectLst/>
                <a:latin typeface="Arial" panose="020B0604020202020204" pitchFamily="34" charset="0"/>
              </a:rPr>
              <a:t>Contact Information</a:t>
            </a:r>
            <a:endParaRPr lang="en-US" sz="1100" b="1" dirty="0">
              <a:effectLst/>
            </a:endParaRPr>
          </a:p>
          <a:p>
            <a:pPr marL="0" indent="0" rtl="0">
              <a:spcBef>
                <a:spcPts val="795"/>
              </a:spcBef>
              <a:buNone/>
            </a:pPr>
            <a:r>
              <a:rPr lang="en-US" sz="1100" b="0" i="0" u="none" strike="noStrike" dirty="0">
                <a:effectLst/>
                <a:latin typeface="Arial" panose="020B0604020202020204" pitchFamily="34" charset="0"/>
              </a:rPr>
              <a:t>If you have any questions or concerns related to this form, please contact Anne Wang at awang@edc.org.</a:t>
            </a:r>
            <a:endParaRPr lang="en-US" sz="1100" b="0" dirty="0">
              <a:effectLst/>
            </a:endParaRPr>
          </a:p>
          <a:p>
            <a:pPr marL="0" indent="0" rtl="0">
              <a:spcBef>
                <a:spcPts val="465"/>
              </a:spcBef>
              <a:buNone/>
            </a:pPr>
            <a:r>
              <a:rPr lang="en-US" sz="1100" b="0" i="0" u="none" strike="noStrike" dirty="0">
                <a:effectLst/>
                <a:latin typeface="Arial" panose="020B0604020202020204" pitchFamily="34" charset="0"/>
              </a:rPr>
              <a:t>By signing this release, I represent that I am the custodial parent or legal guardian of the minor named below; I understand the information in this form; and I agree to the terms of this agreement.</a:t>
            </a:r>
            <a:endParaRPr lang="en-US" sz="1100" b="0" dirty="0">
              <a:effectLst/>
            </a:endParaRPr>
          </a:p>
        </p:txBody>
      </p:sp>
      <p:sp>
        <p:nvSpPr>
          <p:cNvPr id="4" name="TextBox 3">
            <a:extLst>
              <a:ext uri="{FF2B5EF4-FFF2-40B4-BE49-F238E27FC236}">
                <a16:creationId xmlns:a16="http://schemas.microsoft.com/office/drawing/2014/main" id="{74138ABF-B181-B442-C1B9-D17C5A7C0322}"/>
              </a:ext>
            </a:extLst>
          </p:cNvPr>
          <p:cNvSpPr txBox="1"/>
          <p:nvPr/>
        </p:nvSpPr>
        <p:spPr>
          <a:xfrm>
            <a:off x="6835538" y="6423371"/>
            <a:ext cx="2252348" cy="338554"/>
          </a:xfrm>
          <a:prstGeom prst="rect">
            <a:avLst/>
          </a:prstGeom>
          <a:noFill/>
        </p:spPr>
        <p:txBody>
          <a:bodyPr wrap="none" rtlCol="0">
            <a:spAutoFit/>
          </a:bodyPr>
          <a:lstStyle/>
          <a:p>
            <a:r>
              <a:rPr lang="en-US" sz="1600" dirty="0"/>
              <a:t>(Signature fields below)</a:t>
            </a:r>
          </a:p>
        </p:txBody>
      </p:sp>
    </p:spTree>
    <p:extLst>
      <p:ext uri="{BB962C8B-B14F-4D97-AF65-F5344CB8AC3E}">
        <p14:creationId xmlns:p14="http://schemas.microsoft.com/office/powerpoint/2010/main" val="39566529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7EC730-6D25-7174-ED6A-746038FB5E6B}"/>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Sample pre-event media blurb</a:t>
            </a:r>
          </a:p>
        </p:txBody>
      </p:sp>
      <p:sp>
        <p:nvSpPr>
          <p:cNvPr id="3" name="Content Placeholder 2">
            <a:extLst>
              <a:ext uri="{FF2B5EF4-FFF2-40B4-BE49-F238E27FC236}">
                <a16:creationId xmlns:a16="http://schemas.microsoft.com/office/drawing/2014/main" id="{A5C14126-BE33-53FA-0527-91E4B9B894D6}"/>
              </a:ext>
            </a:extLst>
          </p:cNvPr>
          <p:cNvSpPr>
            <a:spLocks noGrp="1"/>
          </p:cNvSpPr>
          <p:nvPr>
            <p:ph idx="1"/>
          </p:nvPr>
        </p:nvSpPr>
        <p:spPr>
          <a:xfrm>
            <a:off x="4699001" y="10138"/>
            <a:ext cx="6864350" cy="6733562"/>
          </a:xfrm>
        </p:spPr>
        <p:txBody>
          <a:bodyPr anchor="ctr">
            <a:normAutofit fontScale="92500" lnSpcReduction="10000"/>
          </a:bodyPr>
          <a:lstStyle/>
          <a:p>
            <a:pPr rtl="0">
              <a:spcBef>
                <a:spcPts val="0"/>
              </a:spcBef>
              <a:spcAft>
                <a:spcPts val="600"/>
              </a:spcAft>
              <a:buNone/>
            </a:pPr>
            <a:r>
              <a:rPr lang="en-US" sz="1100" b="1" i="0" u="none" strike="noStrike" dirty="0">
                <a:effectLst/>
                <a:latin typeface="Aptos" panose="020B0004020202020204" pitchFamily="34" charset="0"/>
              </a:rPr>
              <a:t>MA Students to Exhibit Computer Science Projects at Worcester State University</a:t>
            </a:r>
            <a:endParaRPr lang="en-US" sz="1100" b="0" dirty="0">
              <a:effectLst/>
            </a:endParaRPr>
          </a:p>
          <a:p>
            <a:pPr marL="0" indent="0" rtl="0">
              <a:spcBef>
                <a:spcPts val="0"/>
              </a:spcBef>
              <a:spcAft>
                <a:spcPts val="600"/>
              </a:spcAft>
              <a:buNone/>
            </a:pPr>
            <a:r>
              <a:rPr lang="en-US" sz="1100" b="0" i="0" u="none" strike="noStrike" dirty="0">
                <a:effectLst/>
                <a:latin typeface="Aptos" panose="020B0004020202020204" pitchFamily="34" charset="0"/>
              </a:rPr>
              <a:t>Middle school students from districts across Massachusetts will be showcasing their computer science talent and projects on Feb. 5 at Worcester State, as part of their participation in </a:t>
            </a:r>
            <a:r>
              <a:rPr lang="en-US" sz="1100" b="0" i="0" u="sng" strike="noStrike" dirty="0">
                <a:effectLst/>
                <a:latin typeface="Aptos" panose="020B0004020202020204" pitchFamily="34" charset="0"/>
                <a:hlinkClick r:id="rId2"/>
              </a:rPr>
              <a:t>Programming the Acceleration of Computing </a:t>
            </a:r>
            <a:r>
              <a:rPr lang="en-US" sz="1100" b="0" i="0" u="sng" strike="noStrike" dirty="0">
                <a:effectLst/>
                <a:latin typeface="Aptos" panose="020B0004020202020204" pitchFamily="34" charset="0"/>
              </a:rPr>
              <a:t>Education</a:t>
            </a:r>
            <a:r>
              <a:rPr lang="en-US" sz="1100" b="0" i="0" u="none" strike="noStrike" dirty="0">
                <a:effectLst/>
                <a:latin typeface="Aptos" panose="020B0004020202020204" pitchFamily="34" charset="0"/>
              </a:rPr>
              <a:t> initiative (PACE). Each student team will present their projects and take questions. Each district will send between 6-12 students and two teachers. Staff from </a:t>
            </a:r>
            <a:r>
              <a:rPr lang="en-US" sz="1100" b="0" i="0" u="sng" strike="noStrike" dirty="0">
                <a:effectLst/>
                <a:latin typeface="Aptos" panose="020B0004020202020204" pitchFamily="34" charset="0"/>
                <a:hlinkClick r:id="rId3"/>
              </a:rPr>
              <a:t>Education Development Center</a:t>
            </a:r>
            <a:r>
              <a:rPr lang="en-US" sz="1100" b="0" i="0" u="none" strike="noStrike" dirty="0">
                <a:effectLst/>
                <a:latin typeface="Aptos" panose="020B0004020202020204" pitchFamily="34" charset="0"/>
              </a:rPr>
              <a:t> (EDC), including a media team, will also be in attendance.</a:t>
            </a:r>
            <a:endParaRPr lang="en-US" sz="1100" b="0" dirty="0">
              <a:effectLst/>
            </a:endParaRPr>
          </a:p>
          <a:p>
            <a:pPr rtl="0">
              <a:spcBef>
                <a:spcPts val="0"/>
              </a:spcBef>
              <a:spcAft>
                <a:spcPts val="600"/>
              </a:spcAft>
              <a:buNone/>
            </a:pPr>
            <a:r>
              <a:rPr lang="en-US" sz="1100" b="0" i="0" u="none" strike="noStrike" dirty="0">
                <a:effectLst/>
                <a:latin typeface="Aptos" panose="020B0004020202020204" pitchFamily="34" charset="0"/>
              </a:rPr>
              <a:t>Districts sending teams are: </a:t>
            </a:r>
            <a:endParaRPr lang="en-US" sz="1100" b="0" dirty="0">
              <a:effectLst/>
            </a:endParaRPr>
          </a:p>
          <a:p>
            <a:pPr rtl="0" fontAlgn="base">
              <a:spcBef>
                <a:spcPts val="0"/>
              </a:spcBef>
              <a:spcAft>
                <a:spcPts val="600"/>
              </a:spcAft>
              <a:buFont typeface="Arial" panose="020B0604020202020204" pitchFamily="34" charset="0"/>
              <a:buChar char="•"/>
            </a:pPr>
            <a:r>
              <a:rPr lang="en-US" sz="1100" b="0" i="0" u="none" strike="noStrike" dirty="0">
                <a:effectLst/>
                <a:latin typeface="Aptos" panose="020B0004020202020204" pitchFamily="34" charset="0"/>
              </a:rPr>
              <a:t>Berlin-Boylston Regional School District</a:t>
            </a:r>
            <a:endParaRPr lang="en-US" sz="1100" b="0" i="0" u="none" strike="noStrike" dirty="0">
              <a:effectLst/>
              <a:latin typeface="Noto Sans Symbols"/>
            </a:endParaRPr>
          </a:p>
          <a:p>
            <a:pPr rtl="0" fontAlgn="base">
              <a:spcBef>
                <a:spcPts val="0"/>
              </a:spcBef>
              <a:spcAft>
                <a:spcPts val="600"/>
              </a:spcAft>
              <a:buFont typeface="Arial" panose="020B0604020202020204" pitchFamily="34" charset="0"/>
              <a:buChar char="•"/>
            </a:pPr>
            <a:r>
              <a:rPr lang="en-US" sz="1100" b="0" i="0" u="none" strike="noStrike" dirty="0">
                <a:effectLst/>
                <a:latin typeface="Aptos" panose="020B0004020202020204" pitchFamily="34" charset="0"/>
              </a:rPr>
              <a:t>Dennis-Yarmouth Regional School District</a:t>
            </a:r>
            <a:endParaRPr lang="en-US" sz="1100" b="0" i="0" u="none" strike="noStrike" dirty="0">
              <a:effectLst/>
              <a:latin typeface="Noto Sans Symbols"/>
            </a:endParaRPr>
          </a:p>
          <a:p>
            <a:pPr rtl="0" fontAlgn="base">
              <a:spcBef>
                <a:spcPts val="0"/>
              </a:spcBef>
              <a:spcAft>
                <a:spcPts val="600"/>
              </a:spcAft>
              <a:buFont typeface="Arial" panose="020B0604020202020204" pitchFamily="34" charset="0"/>
              <a:buChar char="•"/>
            </a:pPr>
            <a:r>
              <a:rPr lang="en-US" sz="1100" b="0" i="0" u="none" strike="noStrike" dirty="0">
                <a:effectLst/>
                <a:latin typeface="Aptos" panose="020B0004020202020204" pitchFamily="34" charset="0"/>
              </a:rPr>
              <a:t>Hatfield Public Schools</a:t>
            </a:r>
            <a:endParaRPr lang="en-US" sz="1100" b="0" i="0" u="none" strike="noStrike" dirty="0">
              <a:effectLst/>
              <a:latin typeface="Noto Sans Symbols"/>
            </a:endParaRPr>
          </a:p>
          <a:p>
            <a:pPr rtl="0" fontAlgn="base">
              <a:spcBef>
                <a:spcPts val="0"/>
              </a:spcBef>
              <a:spcAft>
                <a:spcPts val="600"/>
              </a:spcAft>
              <a:buFont typeface="Arial" panose="020B0604020202020204" pitchFamily="34" charset="0"/>
              <a:buChar char="•"/>
            </a:pPr>
            <a:r>
              <a:rPr lang="en-US" sz="1100" b="0" i="0" u="none" strike="noStrike" dirty="0">
                <a:effectLst/>
                <a:latin typeface="Aptos" panose="020B0004020202020204" pitchFamily="34" charset="0"/>
              </a:rPr>
              <a:t>Leominster Public Schools</a:t>
            </a:r>
            <a:endParaRPr lang="en-US" sz="1100" b="0" i="0" u="none" strike="noStrike" dirty="0">
              <a:effectLst/>
              <a:latin typeface="Noto Sans Symbols"/>
            </a:endParaRPr>
          </a:p>
          <a:p>
            <a:pPr rtl="0" fontAlgn="base">
              <a:spcBef>
                <a:spcPts val="0"/>
              </a:spcBef>
              <a:spcAft>
                <a:spcPts val="600"/>
              </a:spcAft>
              <a:buFont typeface="Arial" panose="020B0604020202020204" pitchFamily="34" charset="0"/>
              <a:buChar char="•"/>
            </a:pPr>
            <a:r>
              <a:rPr lang="en-US" sz="1100" b="0" i="0" u="none" strike="noStrike" dirty="0">
                <a:effectLst/>
                <a:latin typeface="Aptos" panose="020B0004020202020204" pitchFamily="34" charset="0"/>
              </a:rPr>
              <a:t>Mohawk Trail Regional School District</a:t>
            </a:r>
            <a:endParaRPr lang="en-US" sz="1100" b="0" i="0" u="none" strike="noStrike" dirty="0">
              <a:effectLst/>
              <a:latin typeface="Noto Sans Symbols"/>
            </a:endParaRPr>
          </a:p>
          <a:p>
            <a:pPr rtl="0" fontAlgn="base">
              <a:spcBef>
                <a:spcPts val="0"/>
              </a:spcBef>
              <a:spcAft>
                <a:spcPts val="600"/>
              </a:spcAft>
              <a:buFont typeface="Arial" panose="020B0604020202020204" pitchFamily="34" charset="0"/>
              <a:buChar char="•"/>
            </a:pPr>
            <a:r>
              <a:rPr lang="en-US" sz="1100" b="0" i="0" u="none" strike="noStrike" dirty="0">
                <a:effectLst/>
                <a:latin typeface="Aptos" panose="020B0004020202020204" pitchFamily="34" charset="0"/>
              </a:rPr>
              <a:t>Ware Public Schools</a:t>
            </a:r>
            <a:endParaRPr lang="en-US" sz="1100" b="0" i="0" u="none" strike="noStrike" dirty="0">
              <a:effectLst/>
              <a:latin typeface="Noto Sans Symbols"/>
            </a:endParaRPr>
          </a:p>
          <a:p>
            <a:pPr rtl="0">
              <a:spcBef>
                <a:spcPts val="0"/>
              </a:spcBef>
              <a:spcAft>
                <a:spcPts val="600"/>
              </a:spcAft>
              <a:buNone/>
            </a:pPr>
            <a:r>
              <a:rPr lang="en-US" sz="1100" b="0" i="0" u="none" strike="noStrike" dirty="0">
                <a:effectLst/>
                <a:latin typeface="Aptos" panose="020B0004020202020204" pitchFamily="34" charset="0"/>
              </a:rPr>
              <a:t>Timeline for the event: </a:t>
            </a:r>
            <a:endParaRPr lang="en-US" sz="1100" b="0" dirty="0">
              <a:effectLst/>
            </a:endParaRPr>
          </a:p>
          <a:p>
            <a:pPr rtl="0" fontAlgn="base">
              <a:spcBef>
                <a:spcPts val="0"/>
              </a:spcBef>
              <a:spcAft>
                <a:spcPts val="600"/>
              </a:spcAft>
              <a:buFont typeface="Arial" panose="020B0604020202020204" pitchFamily="34" charset="0"/>
              <a:buChar char="•"/>
            </a:pPr>
            <a:r>
              <a:rPr lang="en-US" sz="1100" b="0" i="0" u="none" strike="noStrike" dirty="0">
                <a:effectLst/>
                <a:latin typeface="Aptos" panose="020B0004020202020204" pitchFamily="34" charset="0"/>
              </a:rPr>
              <a:t>10-11: student exhibitions and industry booths</a:t>
            </a:r>
          </a:p>
          <a:p>
            <a:pPr rtl="0" fontAlgn="base">
              <a:spcBef>
                <a:spcPts val="0"/>
              </a:spcBef>
              <a:spcAft>
                <a:spcPts val="600"/>
              </a:spcAft>
              <a:buFont typeface="Arial" panose="020B0604020202020204" pitchFamily="34" charset="0"/>
              <a:buChar char="•"/>
            </a:pPr>
            <a:r>
              <a:rPr lang="en-US" sz="1100" b="0" i="0" u="none" strike="noStrike" dirty="0">
                <a:effectLst/>
                <a:latin typeface="Aptos" panose="020B0004020202020204" pitchFamily="34" charset="0"/>
              </a:rPr>
              <a:t>11-12: industry booths and students visit campus sites </a:t>
            </a:r>
          </a:p>
          <a:p>
            <a:pPr rtl="0" fontAlgn="base">
              <a:spcBef>
                <a:spcPts val="0"/>
              </a:spcBef>
              <a:spcAft>
                <a:spcPts val="600"/>
              </a:spcAft>
              <a:buFont typeface="Arial" panose="020B0604020202020204" pitchFamily="34" charset="0"/>
              <a:buChar char="•"/>
            </a:pPr>
            <a:r>
              <a:rPr lang="en-US" sz="1100" b="0" i="0" u="none" strike="noStrike" dirty="0">
                <a:effectLst/>
                <a:latin typeface="Aptos" panose="020B0004020202020204" pitchFamily="34" charset="0"/>
              </a:rPr>
              <a:t>12-12:30: lunch</a:t>
            </a:r>
          </a:p>
          <a:p>
            <a:pPr rtl="0" fontAlgn="base">
              <a:spcBef>
                <a:spcPts val="0"/>
              </a:spcBef>
              <a:spcAft>
                <a:spcPts val="600"/>
              </a:spcAft>
              <a:buFont typeface="Arial" panose="020B0604020202020204" pitchFamily="34" charset="0"/>
              <a:buChar char="•"/>
            </a:pPr>
            <a:r>
              <a:rPr lang="en-US" sz="1100" b="0" i="0" u="none" strike="noStrike" dirty="0">
                <a:effectLst/>
                <a:latin typeface="Aptos" panose="020B0004020202020204" pitchFamily="34" charset="0"/>
              </a:rPr>
              <a:t>12:30-1: closing ceremonies with recognition for each of the teams</a:t>
            </a:r>
          </a:p>
          <a:p>
            <a:pPr rtl="0">
              <a:spcBef>
                <a:spcPts val="0"/>
              </a:spcBef>
              <a:spcAft>
                <a:spcPts val="600"/>
              </a:spcAft>
              <a:buNone/>
            </a:pPr>
            <a:r>
              <a:rPr lang="en-US" sz="1100" b="1" i="0" u="none" strike="noStrike" dirty="0">
                <a:effectLst/>
                <a:latin typeface="Aptos" panose="020B0004020202020204" pitchFamily="34" charset="0"/>
              </a:rPr>
              <a:t>About PACE:</a:t>
            </a:r>
            <a:r>
              <a:rPr lang="en-US" sz="1100" b="0" i="0" u="none" strike="noStrike" dirty="0">
                <a:effectLst/>
                <a:latin typeface="Aptos" panose="020B0004020202020204" pitchFamily="34" charset="0"/>
              </a:rPr>
              <a:t> </a:t>
            </a:r>
            <a:endParaRPr lang="en-US" sz="1100" b="0" dirty="0">
              <a:effectLst/>
            </a:endParaRPr>
          </a:p>
          <a:p>
            <a:pPr marL="0" indent="0" rtl="0">
              <a:spcBef>
                <a:spcPts val="0"/>
              </a:spcBef>
              <a:spcAft>
                <a:spcPts val="600"/>
              </a:spcAft>
              <a:buNone/>
            </a:pPr>
            <a:r>
              <a:rPr lang="en-US" sz="1100" dirty="0">
                <a:latin typeface="Aptos" panose="020B0004020202020204" pitchFamily="34" charset="0"/>
              </a:rPr>
              <a:t>The PACE program supports equitable access to high quality, culturally responsive computer science (CS) instruction and CS pathways for middle school students. Since 2019, PACE has partnered with high-needs districts in Massachusetts to help them: 1) expand CS to all middle school students, 2) engage with district and school staff to create an equity vision for CS and strengthen equitable teaching practices in CS, and 3) improve the infrastructure to sustain changes in CS programming. Through representative-based District Stakeholder Councils and other tools and structures, the program focuses on local CS needs, such as engaging more girls and building programs in rural communities.</a:t>
            </a:r>
          </a:p>
          <a:p>
            <a:pPr rtl="0">
              <a:spcBef>
                <a:spcPts val="0"/>
              </a:spcBef>
              <a:spcAft>
                <a:spcPts val="600"/>
              </a:spcAft>
              <a:buNone/>
            </a:pPr>
            <a:r>
              <a:rPr lang="en-US" sz="1100" b="0" i="0" u="none" strike="noStrike" dirty="0">
                <a:effectLst/>
                <a:latin typeface="Aptos" panose="020B0004020202020204" pitchFamily="34" charset="0"/>
              </a:rPr>
              <a:t>The PACE initiative is designed to achieve the following outcomes:</a:t>
            </a:r>
            <a:endParaRPr lang="en-US" sz="1100" b="0" dirty="0">
              <a:effectLst/>
            </a:endParaRPr>
          </a:p>
          <a:p>
            <a:pPr rtl="0" fontAlgn="base">
              <a:spcBef>
                <a:spcPts val="0"/>
              </a:spcBef>
              <a:spcAft>
                <a:spcPts val="600"/>
              </a:spcAft>
              <a:buFont typeface="Arial" panose="020B0604020202020204" pitchFamily="34" charset="0"/>
              <a:buChar char="•"/>
            </a:pPr>
            <a:r>
              <a:rPr lang="en-US" sz="1100" b="0" i="0" u="none" strike="noStrike" dirty="0">
                <a:effectLst/>
                <a:latin typeface="Aptos" panose="020B0004020202020204" pitchFamily="34" charset="0"/>
              </a:rPr>
              <a:t>Increase student achievement and interest in computer science</a:t>
            </a:r>
            <a:endParaRPr lang="en-US" sz="1100" b="0" i="0" u="none" strike="noStrike" dirty="0">
              <a:effectLst/>
              <a:latin typeface="Noto Sans Symbols"/>
            </a:endParaRPr>
          </a:p>
          <a:p>
            <a:pPr rtl="0" fontAlgn="base">
              <a:spcBef>
                <a:spcPts val="0"/>
              </a:spcBef>
              <a:spcAft>
                <a:spcPts val="600"/>
              </a:spcAft>
              <a:buFont typeface="Arial" panose="020B0604020202020204" pitchFamily="34" charset="0"/>
              <a:buChar char="•"/>
            </a:pPr>
            <a:r>
              <a:rPr lang="en-US" sz="1100" b="0" i="0" u="none" strike="noStrike" dirty="0">
                <a:effectLst/>
                <a:latin typeface="Aptos" panose="020B0004020202020204" pitchFamily="34" charset="0"/>
              </a:rPr>
              <a:t>Elevate the quality of middle school computer science teaching through training and support</a:t>
            </a:r>
            <a:endParaRPr lang="en-US" sz="1100" b="0" i="0" u="none" strike="noStrike" dirty="0">
              <a:effectLst/>
              <a:latin typeface="Noto Sans Symbols"/>
            </a:endParaRPr>
          </a:p>
          <a:p>
            <a:pPr rtl="0" fontAlgn="base">
              <a:spcBef>
                <a:spcPts val="0"/>
              </a:spcBef>
              <a:spcAft>
                <a:spcPts val="600"/>
              </a:spcAft>
              <a:buFont typeface="Arial" panose="020B0604020202020204" pitchFamily="34" charset="0"/>
              <a:buChar char="•"/>
            </a:pPr>
            <a:r>
              <a:rPr lang="en-US" sz="1100" b="0" i="0" u="none" strike="noStrike" dirty="0">
                <a:effectLst/>
                <a:latin typeface="Aptos" panose="020B0004020202020204" pitchFamily="34" charset="0"/>
              </a:rPr>
              <a:t>Enable more equitable participation and progression in computer science education by underrepresented, high-need and rural students</a:t>
            </a:r>
            <a:endParaRPr lang="en-US" sz="1100" b="0" i="0" u="none" strike="noStrike" dirty="0">
              <a:effectLst/>
              <a:latin typeface="Noto Sans Symbols"/>
            </a:endParaRPr>
          </a:p>
          <a:p>
            <a:pPr rtl="0" fontAlgn="base">
              <a:spcBef>
                <a:spcPts val="0"/>
              </a:spcBef>
              <a:spcAft>
                <a:spcPts val="600"/>
              </a:spcAft>
              <a:buFont typeface="Arial" panose="020B0604020202020204" pitchFamily="34" charset="0"/>
              <a:buChar char="•"/>
            </a:pPr>
            <a:r>
              <a:rPr lang="en-US" sz="1100" b="0" i="0" u="none" strike="noStrike" dirty="0">
                <a:effectLst/>
                <a:latin typeface="Aptos" panose="020B0004020202020204" pitchFamily="34" charset="0"/>
              </a:rPr>
              <a:t>Establish strong middle school computer science pathways for high school and Advanced Placement Computer Science</a:t>
            </a:r>
            <a:endParaRPr lang="en-US" sz="1100" b="0" i="0" u="none" strike="noStrike" dirty="0">
              <a:effectLst/>
              <a:latin typeface="Noto Sans Symbols"/>
            </a:endParaRPr>
          </a:p>
          <a:p>
            <a:pPr rtl="0" fontAlgn="base">
              <a:spcBef>
                <a:spcPts val="0"/>
              </a:spcBef>
              <a:spcAft>
                <a:spcPts val="600"/>
              </a:spcAft>
              <a:buFont typeface="Arial" panose="020B0604020202020204" pitchFamily="34" charset="0"/>
              <a:buChar char="•"/>
            </a:pPr>
            <a:r>
              <a:rPr lang="en-US" sz="1100" b="0" i="0" u="none" strike="noStrike" dirty="0">
                <a:effectLst/>
                <a:latin typeface="Aptos" panose="020B0004020202020204" pitchFamily="34" charset="0"/>
              </a:rPr>
              <a:t>Meet the demand for a workforce with foundational computer science skills and knowledge</a:t>
            </a:r>
            <a:endParaRPr lang="en-US" sz="1100" b="0" i="0" u="none" strike="noStrike" dirty="0">
              <a:effectLst/>
              <a:latin typeface="Noto Sans Symbols"/>
            </a:endParaRPr>
          </a:p>
          <a:p>
            <a:pPr marL="0" indent="0" rtl="0">
              <a:spcBef>
                <a:spcPts val="0"/>
              </a:spcBef>
              <a:spcAft>
                <a:spcPts val="600"/>
              </a:spcAft>
              <a:buNone/>
            </a:pPr>
            <a:r>
              <a:rPr lang="en-US" sz="1100" b="0" i="0" u="none" strike="noStrike" dirty="0">
                <a:effectLst/>
                <a:latin typeface="Aptos" panose="020B0004020202020204" pitchFamily="34" charset="0"/>
              </a:rPr>
              <a:t>PACE is co-led by Education Development Center (EDC) and the Massachusetts Department of Elementary and Secondary Education and is funded by a grant from the U.S. Department of Education, Education Innovation and Research (EIR) Program.</a:t>
            </a:r>
            <a:endParaRPr lang="en-US" sz="1100" b="0" dirty="0">
              <a:effectLst/>
            </a:endParaRPr>
          </a:p>
          <a:p>
            <a:pPr rtl="0">
              <a:spcBef>
                <a:spcPts val="0"/>
              </a:spcBef>
              <a:spcAft>
                <a:spcPts val="600"/>
              </a:spcAft>
              <a:buNone/>
            </a:pPr>
            <a:r>
              <a:rPr lang="en-US" sz="1100" b="1" i="0" u="none" strike="noStrike" dirty="0">
                <a:effectLst/>
                <a:latin typeface="Aptos" panose="020B0004020202020204" pitchFamily="34" charset="0"/>
              </a:rPr>
              <a:t>Contact: </a:t>
            </a:r>
            <a:endParaRPr lang="en-US" sz="1100" b="0" dirty="0">
              <a:effectLst/>
            </a:endParaRPr>
          </a:p>
          <a:p>
            <a:pPr rtl="0">
              <a:spcBef>
                <a:spcPts val="0"/>
              </a:spcBef>
              <a:spcAft>
                <a:spcPts val="600"/>
              </a:spcAft>
              <a:buNone/>
            </a:pPr>
            <a:r>
              <a:rPr lang="en-US" sz="1100" b="0" i="0" u="none" strike="noStrike" dirty="0">
                <a:effectLst/>
                <a:latin typeface="Aptos" panose="020B0004020202020204" pitchFamily="34" charset="0"/>
              </a:rPr>
              <a:t>For more information about the event, contact Heidi Larson, </a:t>
            </a:r>
            <a:r>
              <a:rPr lang="en-US" sz="1100" b="0" i="0" u="sng" strike="noStrike" dirty="0">
                <a:effectLst/>
                <a:latin typeface="Aptos" panose="020B0004020202020204" pitchFamily="34" charset="0"/>
                <a:hlinkClick r:id="rId4"/>
              </a:rPr>
              <a:t>hlarson@edc.org</a:t>
            </a:r>
            <a:r>
              <a:rPr lang="en-US" sz="1100" b="0" i="0" u="none" strike="noStrike" dirty="0">
                <a:effectLst/>
                <a:latin typeface="Aptos" panose="020B0004020202020204" pitchFamily="34" charset="0"/>
              </a:rPr>
              <a:t>, 617-618-2886.</a:t>
            </a:r>
            <a:endParaRPr lang="en-US" sz="1100" b="0" dirty="0">
              <a:effectLst/>
            </a:endParaRPr>
          </a:p>
        </p:txBody>
      </p:sp>
    </p:spTree>
    <p:extLst>
      <p:ext uri="{BB962C8B-B14F-4D97-AF65-F5344CB8AC3E}">
        <p14:creationId xmlns:p14="http://schemas.microsoft.com/office/powerpoint/2010/main" val="14892615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A267E9-932C-0B55-FB2E-3A3D770F93D3}"/>
              </a:ext>
            </a:extLst>
          </p:cNvPr>
          <p:cNvSpPr>
            <a:spLocks noGrp="1"/>
          </p:cNvSpPr>
          <p:nvPr>
            <p:ph type="title"/>
          </p:nvPr>
        </p:nvSpPr>
        <p:spPr>
          <a:xfrm>
            <a:off x="411480" y="987552"/>
            <a:ext cx="4485861" cy="1088136"/>
          </a:xfrm>
        </p:spPr>
        <p:txBody>
          <a:bodyPr anchor="b">
            <a:normAutofit/>
          </a:bodyPr>
          <a:lstStyle/>
          <a:p>
            <a:r>
              <a:rPr lang="en-US" sz="3400" dirty="0"/>
              <a:t>Communications/ Promotion Plan</a:t>
            </a:r>
          </a:p>
        </p:txBody>
      </p:sp>
      <p:sp>
        <p:nvSpPr>
          <p:cNvPr id="12" name="Rectangle 11">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3FE116EA-69ED-CE76-70BF-7D15F415F717}"/>
              </a:ext>
            </a:extLst>
          </p:cNvPr>
          <p:cNvSpPr>
            <a:spLocks noGrp="1"/>
          </p:cNvSpPr>
          <p:nvPr>
            <p:ph idx="1"/>
          </p:nvPr>
        </p:nvSpPr>
        <p:spPr>
          <a:xfrm>
            <a:off x="411479" y="2688336"/>
            <a:ext cx="4498848" cy="3584448"/>
          </a:xfrm>
        </p:spPr>
        <p:txBody>
          <a:bodyPr anchor="t">
            <a:normAutofit/>
          </a:bodyPr>
          <a:lstStyle/>
          <a:p>
            <a:pPr marL="0" indent="0">
              <a:buNone/>
            </a:pPr>
            <a:r>
              <a:rPr lang="en-US" sz="2000" b="1" dirty="0"/>
              <a:t>Recommendations:</a:t>
            </a:r>
          </a:p>
          <a:p>
            <a:r>
              <a:rPr lang="en-US" sz="1800" dirty="0"/>
              <a:t>Start communications early with identifying potential promotional opportunities</a:t>
            </a:r>
          </a:p>
          <a:p>
            <a:r>
              <a:rPr lang="en-US" sz="1800" dirty="0"/>
              <a:t>Online media release forms for students and adults</a:t>
            </a:r>
          </a:p>
          <a:p>
            <a:r>
              <a:rPr lang="en-US" sz="1800" dirty="0"/>
              <a:t>Dedicated photographer/videographer</a:t>
            </a:r>
          </a:p>
          <a:p>
            <a:r>
              <a:rPr lang="en-US" sz="1800" dirty="0"/>
              <a:t>Capture student voice (e.g., feedback survey) </a:t>
            </a:r>
          </a:p>
          <a:p>
            <a:r>
              <a:rPr lang="en-US" sz="1800" dirty="0"/>
              <a:t>Follow-up communication to all stakeholders</a:t>
            </a:r>
          </a:p>
        </p:txBody>
      </p:sp>
      <p:pic>
        <p:nvPicPr>
          <p:cNvPr id="5" name="Picture 4" descr="A group of girls posing for a photo&#10;&#10;AI-generated content may be incorrect.">
            <a:extLst>
              <a:ext uri="{FF2B5EF4-FFF2-40B4-BE49-F238E27FC236}">
                <a16:creationId xmlns:a16="http://schemas.microsoft.com/office/drawing/2014/main" id="{04DD486A-3A04-7319-B023-35750DC6D613}"/>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39091054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lose-up of question mark on a hardwood floor against a wall">
            <a:extLst>
              <a:ext uri="{FF2B5EF4-FFF2-40B4-BE49-F238E27FC236}">
                <a16:creationId xmlns:a16="http://schemas.microsoft.com/office/drawing/2014/main" id="{F03AC75E-DCAB-2AB5-B852-1D7DFD668B7D}"/>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rcRect/>
          <a:stretch/>
        </p:blipFill>
        <p:spPr>
          <a:xfrm>
            <a:off x="2654" y="0"/>
            <a:ext cx="12189346" cy="6858000"/>
          </a:xfrm>
        </p:spPr>
      </p:pic>
      <p:sp>
        <p:nvSpPr>
          <p:cNvPr id="2" name="Title 1">
            <a:extLst>
              <a:ext uri="{FF2B5EF4-FFF2-40B4-BE49-F238E27FC236}">
                <a16:creationId xmlns:a16="http://schemas.microsoft.com/office/drawing/2014/main" id="{6DF860DC-CB86-6D07-DA04-686446571531}"/>
              </a:ext>
            </a:extLst>
          </p:cNvPr>
          <p:cNvSpPr>
            <a:spLocks noGrp="1"/>
          </p:cNvSpPr>
          <p:nvPr>
            <p:ph type="title"/>
          </p:nvPr>
        </p:nvSpPr>
        <p:spPr>
          <a:xfrm>
            <a:off x="5397500" y="1793875"/>
            <a:ext cx="5226050" cy="1325563"/>
          </a:xfrm>
        </p:spPr>
        <p:txBody>
          <a:bodyPr>
            <a:normAutofit/>
          </a:bodyPr>
          <a:lstStyle/>
          <a:p>
            <a:r>
              <a:rPr lang="en-US" sz="8800" b="1" dirty="0">
                <a:solidFill>
                  <a:schemeClr val="bg1"/>
                </a:solidFill>
              </a:rPr>
              <a:t>Questions</a:t>
            </a:r>
          </a:p>
        </p:txBody>
      </p:sp>
    </p:spTree>
    <p:extLst>
      <p:ext uri="{BB962C8B-B14F-4D97-AF65-F5344CB8AC3E}">
        <p14:creationId xmlns:p14="http://schemas.microsoft.com/office/powerpoint/2010/main" val="1136852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3" name="Rectangle 1042">
            <a:extLst>
              <a:ext uri="{FF2B5EF4-FFF2-40B4-BE49-F238E27FC236}">
                <a16:creationId xmlns:a16="http://schemas.microsoft.com/office/drawing/2014/main" id="{B23FE733-F95B-4DF6-AFC5-BEEB3577C4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useBgFill="1">
        <p:nvSpPr>
          <p:cNvPr id="1045" name="Rectangle 1044">
            <a:extLst>
              <a:ext uri="{FF2B5EF4-FFF2-40B4-BE49-F238E27FC236}">
                <a16:creationId xmlns:a16="http://schemas.microsoft.com/office/drawing/2014/main" id="{9080D120-BD54-46E1-BA37-82F5E8089E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3" y="633619"/>
            <a:ext cx="6852464" cy="5495925"/>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1F35AB9-3A0F-5494-4000-51F7EBC9C786}"/>
              </a:ext>
            </a:extLst>
          </p:cNvPr>
          <p:cNvSpPr>
            <a:spLocks noGrp="1"/>
          </p:cNvSpPr>
          <p:nvPr>
            <p:ph type="title"/>
          </p:nvPr>
        </p:nvSpPr>
        <p:spPr>
          <a:xfrm>
            <a:off x="838196" y="978408"/>
            <a:ext cx="6007608" cy="1106424"/>
          </a:xfrm>
        </p:spPr>
        <p:txBody>
          <a:bodyPr>
            <a:normAutofit/>
          </a:bodyPr>
          <a:lstStyle/>
          <a:p>
            <a:r>
              <a:rPr lang="en-US" sz="3200" dirty="0">
                <a:latin typeface="Aptos" panose="020B0004020202020204" pitchFamily="34" charset="0"/>
              </a:rPr>
              <a:t>Thank you!</a:t>
            </a:r>
          </a:p>
        </p:txBody>
      </p:sp>
      <p:sp>
        <p:nvSpPr>
          <p:cNvPr id="1047" name="Rectangle 1046">
            <a:extLst>
              <a:ext uri="{FF2B5EF4-FFF2-40B4-BE49-F238E27FC236}">
                <a16:creationId xmlns:a16="http://schemas.microsoft.com/office/drawing/2014/main" id="{81D83946-74FA-498A-AC80-9926F041B5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5" y="1181536"/>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0" name="Rectangle 1048">
            <a:extLst>
              <a:ext uri="{FF2B5EF4-FFF2-40B4-BE49-F238E27FC236}">
                <a16:creationId xmlns:a16="http://schemas.microsoft.com/office/drawing/2014/main" id="{5060D983-8B52-443A-8183-2A1DE0561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4" y="2121408"/>
            <a:ext cx="5824728"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07F8759-AB9F-E522-434F-288D267F8DF1}"/>
              </a:ext>
            </a:extLst>
          </p:cNvPr>
          <p:cNvSpPr>
            <a:spLocks noGrp="1"/>
          </p:cNvSpPr>
          <p:nvPr>
            <p:ph idx="1"/>
          </p:nvPr>
        </p:nvSpPr>
        <p:spPr>
          <a:xfrm>
            <a:off x="841244" y="2359152"/>
            <a:ext cx="6007608" cy="3429000"/>
          </a:xfrm>
        </p:spPr>
        <p:txBody>
          <a:bodyPr>
            <a:normAutofit/>
          </a:bodyPr>
          <a:lstStyle/>
          <a:p>
            <a:pPr marL="0" indent="0">
              <a:buNone/>
            </a:pPr>
            <a:r>
              <a:rPr lang="en-US" sz="2000" dirty="0">
                <a:effectLst/>
                <a:latin typeface="Aptos" panose="020B0004020202020204" pitchFamily="34" charset="0"/>
                <a:ea typeface="Aptos" panose="020B0004020202020204" pitchFamily="34" charset="0"/>
                <a:cs typeface="Aptos" panose="020B0004020202020204" pitchFamily="34" charset="0"/>
              </a:rPr>
              <a:t>To access these slides and for more information about how to implement PACE activities in your district, go to </a:t>
            </a:r>
            <a:r>
              <a:rPr lang="en-US" sz="2000" u="sng" dirty="0">
                <a:solidFill>
                  <a:srgbClr val="467886"/>
                </a:solidFill>
                <a:effectLst/>
                <a:latin typeface="Aptos" panose="020B0004020202020204" pitchFamily="34" charset="0"/>
                <a:ea typeface="Aptos" panose="020B0004020202020204" pitchFamily="34" charset="0"/>
                <a:cs typeface="Aptos" panose="020B0004020202020204" pitchFamily="34" charset="0"/>
                <a:hlinkClick r:id="rId2"/>
              </a:rPr>
              <a:t>https://pace.edc.org/</a:t>
            </a:r>
            <a:r>
              <a:rPr lang="en-US" sz="2000" dirty="0">
                <a:effectLst/>
                <a:latin typeface="Aptos" panose="020B0004020202020204" pitchFamily="34" charset="0"/>
                <a:ea typeface="Aptos" panose="020B0004020202020204" pitchFamily="34" charset="0"/>
                <a:cs typeface="Aptos" panose="020B0004020202020204" pitchFamily="34" charset="0"/>
              </a:rPr>
              <a:t> or contact:</a:t>
            </a:r>
          </a:p>
          <a:p>
            <a:pPr marL="0" indent="0">
              <a:buNone/>
            </a:pPr>
            <a:r>
              <a:rPr lang="en-US" sz="2000" dirty="0">
                <a:latin typeface="Aptos" panose="020B0004020202020204" pitchFamily="34" charset="0"/>
              </a:rPr>
              <a:t>Anne Wang: </a:t>
            </a:r>
            <a:r>
              <a:rPr lang="en-US" sz="2000" dirty="0">
                <a:latin typeface="Aptos" panose="020B0004020202020204" pitchFamily="34" charset="0"/>
                <a:hlinkClick r:id="rId3"/>
              </a:rPr>
              <a:t>awang@edc.org</a:t>
            </a:r>
            <a:endParaRPr lang="en-US" sz="2000" dirty="0">
              <a:latin typeface="Aptos" panose="020B0004020202020204" pitchFamily="34" charset="0"/>
            </a:endParaRPr>
          </a:p>
          <a:p>
            <a:pPr marL="0" indent="0">
              <a:buNone/>
            </a:pPr>
            <a:r>
              <a:rPr lang="en-US" sz="2000" dirty="0">
                <a:latin typeface="Aptos" panose="020B0004020202020204" pitchFamily="34" charset="0"/>
              </a:rPr>
              <a:t>Nadia Foster: </a:t>
            </a:r>
            <a:r>
              <a:rPr lang="en-US" sz="2000" dirty="0">
                <a:latin typeface="Aptos" panose="020B0004020202020204" pitchFamily="34" charset="0"/>
                <a:hlinkClick r:id="rId4"/>
              </a:rPr>
              <a:t>nfoster@edc.org</a:t>
            </a:r>
            <a:r>
              <a:rPr lang="en-US" sz="2000" dirty="0">
                <a:latin typeface="Aptos" panose="020B0004020202020204" pitchFamily="34" charset="0"/>
              </a:rPr>
              <a:t> </a:t>
            </a:r>
          </a:p>
          <a:p>
            <a:pPr marL="0" indent="0">
              <a:buNone/>
            </a:pPr>
            <a:r>
              <a:rPr lang="en-US" sz="2000" dirty="0">
                <a:latin typeface="Aptos" panose="020B0004020202020204" pitchFamily="34" charset="0"/>
              </a:rPr>
              <a:t>Heidi Larson: </a:t>
            </a:r>
            <a:r>
              <a:rPr lang="en-US" sz="2000" dirty="0">
                <a:latin typeface="Aptos" panose="020B0004020202020204" pitchFamily="34" charset="0"/>
                <a:hlinkClick r:id="rId5"/>
              </a:rPr>
              <a:t>hlarson@edc.org</a:t>
            </a:r>
            <a:r>
              <a:rPr lang="en-US" sz="2000" dirty="0">
                <a:latin typeface="Aptos" panose="020B0004020202020204" pitchFamily="34" charset="0"/>
              </a:rPr>
              <a:t> </a:t>
            </a:r>
          </a:p>
          <a:p>
            <a:pPr marL="0" indent="0">
              <a:buNone/>
            </a:pPr>
            <a:endParaRPr lang="en-US" sz="2000" dirty="0"/>
          </a:p>
        </p:txBody>
      </p:sp>
      <p:pic>
        <p:nvPicPr>
          <p:cNvPr id="6" name="Picture 5" descr="A black and white logo&#10;&#10;AI-generated content may be incorrect.">
            <a:extLst>
              <a:ext uri="{FF2B5EF4-FFF2-40B4-BE49-F238E27FC236}">
                <a16:creationId xmlns:a16="http://schemas.microsoft.com/office/drawing/2014/main" id="{70BE72CA-B3A8-5C9C-ECA1-76F67195D5D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880350" y="5224492"/>
            <a:ext cx="3387702" cy="841736"/>
          </a:xfrm>
          <a:prstGeom prst="rect">
            <a:avLst/>
          </a:prstGeom>
        </p:spPr>
      </p:pic>
      <p:pic>
        <p:nvPicPr>
          <p:cNvPr id="7" name="Picture 2" descr="Department of Elementary and Secondary Education Home">
            <a:extLst>
              <a:ext uri="{FF2B5EF4-FFF2-40B4-BE49-F238E27FC236}">
                <a16:creationId xmlns:a16="http://schemas.microsoft.com/office/drawing/2014/main" id="{B9CF1FA6-2934-F675-0932-7E8C045D99BB}"/>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806118" y="4000500"/>
            <a:ext cx="3568025" cy="1019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4271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0B9EE3F3-89B7-43C3-8651-C4C968309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719DF6-8A18-4571-013C-499545F59DE7}"/>
              </a:ext>
            </a:extLst>
          </p:cNvPr>
          <p:cNvSpPr>
            <a:spLocks noGrp="1"/>
          </p:cNvSpPr>
          <p:nvPr>
            <p:ph type="title"/>
          </p:nvPr>
        </p:nvSpPr>
        <p:spPr>
          <a:xfrm>
            <a:off x="411480" y="991443"/>
            <a:ext cx="4443154" cy="1087819"/>
          </a:xfrm>
        </p:spPr>
        <p:txBody>
          <a:bodyPr anchor="b">
            <a:normAutofit/>
          </a:bodyPr>
          <a:lstStyle/>
          <a:p>
            <a:r>
              <a:rPr lang="en-US" sz="3400" dirty="0"/>
              <a:t>Stakeholder Engagement</a:t>
            </a:r>
          </a:p>
        </p:txBody>
      </p:sp>
      <p:sp>
        <p:nvSpPr>
          <p:cNvPr id="28" name="Rectangle 27">
            <a:extLst>
              <a:ext uri="{FF2B5EF4-FFF2-40B4-BE49-F238E27FC236}">
                <a16:creationId xmlns:a16="http://schemas.microsoft.com/office/drawing/2014/main" id="{33AE4636-AEEC-45D6-84D4-7AC2DA48E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 name="Rectangle 29">
            <a:extLst>
              <a:ext uri="{FF2B5EF4-FFF2-40B4-BE49-F238E27FC236}">
                <a16:creationId xmlns:a16="http://schemas.microsoft.com/office/drawing/2014/main" id="{8D9CE0F4-2EB2-4F1F-8AAC-DB3571D9F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5541"/>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F687F200-8A2E-3294-4194-DF179AD49571}"/>
              </a:ext>
            </a:extLst>
          </p:cNvPr>
          <p:cNvSpPr>
            <a:spLocks noGrp="1"/>
          </p:cNvSpPr>
          <p:nvPr>
            <p:ph idx="1"/>
          </p:nvPr>
        </p:nvSpPr>
        <p:spPr>
          <a:xfrm>
            <a:off x="411480" y="2684095"/>
            <a:ext cx="4443154" cy="3492868"/>
          </a:xfrm>
        </p:spPr>
        <p:txBody>
          <a:bodyPr>
            <a:normAutofit/>
          </a:bodyPr>
          <a:lstStyle/>
          <a:p>
            <a:pPr marL="0" indent="0">
              <a:buNone/>
            </a:pPr>
            <a:r>
              <a:rPr lang="en-US" sz="2000" b="1" dirty="0"/>
              <a:t>PACE:</a:t>
            </a:r>
          </a:p>
          <a:p>
            <a:r>
              <a:rPr lang="en-US" sz="1800" dirty="0"/>
              <a:t>6 districts teaching similar middle school CS content engaged in whole-district CS systems change</a:t>
            </a:r>
          </a:p>
          <a:p>
            <a:r>
              <a:rPr lang="en-US" sz="1800" dirty="0"/>
              <a:t>Monthly Community of Practice meetings</a:t>
            </a:r>
          </a:p>
          <a:p>
            <a:r>
              <a:rPr lang="en-US" sz="1800" dirty="0"/>
              <a:t>Technical Assistance both in CS and in Systems Change</a:t>
            </a:r>
          </a:p>
        </p:txBody>
      </p:sp>
      <p:pic>
        <p:nvPicPr>
          <p:cNvPr id="5" name="Content Placeholder 4">
            <a:extLst>
              <a:ext uri="{FF2B5EF4-FFF2-40B4-BE49-F238E27FC236}">
                <a16:creationId xmlns:a16="http://schemas.microsoft.com/office/drawing/2014/main" id="{132218A8-3F7A-E495-F5F4-68D80D89BCC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385816" y="1589952"/>
            <a:ext cx="6440424" cy="3622741"/>
          </a:xfrm>
          <a:prstGeom prst="rect">
            <a:avLst/>
          </a:prstGeom>
        </p:spPr>
      </p:pic>
    </p:spTree>
    <p:extLst>
      <p:ext uri="{BB962C8B-B14F-4D97-AF65-F5344CB8AC3E}">
        <p14:creationId xmlns:p14="http://schemas.microsoft.com/office/powerpoint/2010/main" val="22230712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497E640-FF26-0D4C-8F58-4E9B42FE0491}"/>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30843F-94E5-9350-4C8A-56DA290B9CBC}"/>
              </a:ext>
            </a:extLst>
          </p:cNvPr>
          <p:cNvSpPr>
            <a:spLocks noGrp="1"/>
          </p:cNvSpPr>
          <p:nvPr>
            <p:ph type="title"/>
          </p:nvPr>
        </p:nvSpPr>
        <p:spPr>
          <a:xfrm>
            <a:off x="411480" y="987552"/>
            <a:ext cx="4485861" cy="1088136"/>
          </a:xfrm>
        </p:spPr>
        <p:txBody>
          <a:bodyPr anchor="b">
            <a:normAutofit/>
          </a:bodyPr>
          <a:lstStyle/>
          <a:p>
            <a:r>
              <a:rPr lang="en-US" sz="3400"/>
              <a:t>Stakeholder Engagement</a:t>
            </a:r>
          </a:p>
        </p:txBody>
      </p:sp>
      <p:sp>
        <p:nvSpPr>
          <p:cNvPr id="23" name="Rectangle 22">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 name="Rectangle 24">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64839BB7-8873-116D-F3D9-A4C1A5E28AE2}"/>
              </a:ext>
            </a:extLst>
          </p:cNvPr>
          <p:cNvSpPr>
            <a:spLocks noGrp="1"/>
          </p:cNvSpPr>
          <p:nvPr>
            <p:ph idx="1"/>
          </p:nvPr>
        </p:nvSpPr>
        <p:spPr>
          <a:xfrm>
            <a:off x="411479" y="2688336"/>
            <a:ext cx="4498848" cy="3584448"/>
          </a:xfrm>
        </p:spPr>
        <p:txBody>
          <a:bodyPr anchor="t">
            <a:normAutofit/>
          </a:bodyPr>
          <a:lstStyle/>
          <a:p>
            <a:pPr marL="0" indent="0">
              <a:buNone/>
            </a:pPr>
            <a:r>
              <a:rPr lang="en-US" sz="2000" b="1" dirty="0"/>
              <a:t>Recommendations:</a:t>
            </a:r>
          </a:p>
          <a:p>
            <a:r>
              <a:rPr lang="en-US" sz="1800" dirty="0"/>
              <a:t>Teacher empowerment</a:t>
            </a:r>
          </a:p>
          <a:p>
            <a:r>
              <a:rPr lang="en-US" sz="1800" dirty="0"/>
              <a:t>Regular communication</a:t>
            </a:r>
          </a:p>
        </p:txBody>
      </p:sp>
      <p:pic>
        <p:nvPicPr>
          <p:cNvPr id="7" name="Picture 6" descr="A person and a child smiling&#10;&#10;AI-generated content may be incorrect.">
            <a:extLst>
              <a:ext uri="{FF2B5EF4-FFF2-40B4-BE49-F238E27FC236}">
                <a16:creationId xmlns:a16="http://schemas.microsoft.com/office/drawing/2014/main" id="{292D32C4-C0CC-0896-C607-4567A247C080}"/>
              </a:ext>
            </a:extLst>
          </p:cNvPr>
          <p:cNvPicPr>
            <a:picLocks noChangeAspect="1"/>
          </p:cNvPicPr>
          <p:nvPr/>
        </p:nvPicPr>
        <p:blipFill>
          <a:blip r:embed="rId2" cstate="print">
            <a:extLst>
              <a:ext uri="{28A0092B-C50C-407E-A947-70E740481C1C}">
                <a14:useLocalDpi xmlns:a14="http://schemas.microsoft.com/office/drawing/2010/main"/>
              </a:ext>
            </a:extLst>
          </a:blip>
          <a:srcRect r="-1"/>
          <a:stretch>
            <a:fillRect/>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1433937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people in a room&#10;&#10;AI-generated content may be incorrect.">
            <a:extLst>
              <a:ext uri="{FF2B5EF4-FFF2-40B4-BE49-F238E27FC236}">
                <a16:creationId xmlns:a16="http://schemas.microsoft.com/office/drawing/2014/main" id="{AAA204F5-0C29-0732-A9D0-3E478C231556}"/>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1" y="10"/>
            <a:ext cx="9669642" cy="6857990"/>
          </a:xfrm>
          <a:prstGeom prst="rect">
            <a:avLst/>
          </a:prstGeom>
        </p:spPr>
      </p:pic>
      <p:sp>
        <p:nvSpPr>
          <p:cNvPr id="33" name="Rectangle 3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B98635-1B45-1CC3-7F54-042868417F48}"/>
              </a:ext>
            </a:extLst>
          </p:cNvPr>
          <p:cNvSpPr>
            <a:spLocks noGrp="1"/>
          </p:cNvSpPr>
          <p:nvPr>
            <p:ph type="title"/>
          </p:nvPr>
        </p:nvSpPr>
        <p:spPr>
          <a:xfrm>
            <a:off x="8350250" y="390525"/>
            <a:ext cx="3822189" cy="1899912"/>
          </a:xfrm>
        </p:spPr>
        <p:txBody>
          <a:bodyPr>
            <a:normAutofit/>
          </a:bodyPr>
          <a:lstStyle/>
          <a:p>
            <a:r>
              <a:rPr lang="en-US" sz="4000" dirty="0"/>
              <a:t>Event logistics</a:t>
            </a:r>
            <a:br>
              <a:rPr lang="en-US" sz="4000" dirty="0"/>
            </a:br>
            <a:endParaRPr lang="en-US" sz="4000" dirty="0"/>
          </a:p>
        </p:txBody>
      </p:sp>
      <p:sp>
        <p:nvSpPr>
          <p:cNvPr id="3" name="Content Placeholder 2">
            <a:extLst>
              <a:ext uri="{FF2B5EF4-FFF2-40B4-BE49-F238E27FC236}">
                <a16:creationId xmlns:a16="http://schemas.microsoft.com/office/drawing/2014/main" id="{A14E84B0-70F7-7FA0-50BC-D1C0B5C4F080}"/>
              </a:ext>
            </a:extLst>
          </p:cNvPr>
          <p:cNvSpPr>
            <a:spLocks noGrp="1"/>
          </p:cNvSpPr>
          <p:nvPr>
            <p:ph idx="1"/>
          </p:nvPr>
        </p:nvSpPr>
        <p:spPr>
          <a:xfrm>
            <a:off x="8350250" y="2434201"/>
            <a:ext cx="3555999" cy="3742762"/>
          </a:xfrm>
        </p:spPr>
        <p:txBody>
          <a:bodyPr>
            <a:normAutofit/>
          </a:bodyPr>
          <a:lstStyle/>
          <a:p>
            <a:pPr marL="0" indent="0">
              <a:buNone/>
            </a:pPr>
            <a:r>
              <a:rPr lang="en-US" sz="2000" b="1" dirty="0"/>
              <a:t>PACE:</a:t>
            </a:r>
          </a:p>
          <a:p>
            <a:r>
              <a:rPr lang="en-US" sz="1800" dirty="0"/>
              <a:t>Identify a location that will excite students</a:t>
            </a:r>
          </a:p>
          <a:p>
            <a:r>
              <a:rPr lang="en-US" sz="1800" dirty="0"/>
              <a:t>Solidify a date and time that works for all schools</a:t>
            </a:r>
          </a:p>
          <a:p>
            <a:r>
              <a:rPr lang="en-US" sz="1800" dirty="0"/>
              <a:t>Create a schedule that is realistic and fun for students</a:t>
            </a:r>
          </a:p>
          <a:p>
            <a:r>
              <a:rPr lang="en-US" sz="1800" dirty="0"/>
              <a:t>Project planning template</a:t>
            </a:r>
          </a:p>
          <a:p>
            <a:r>
              <a:rPr lang="en-US" sz="1800" dirty="0"/>
              <a:t>Student registration</a:t>
            </a:r>
          </a:p>
          <a:p>
            <a:pPr lvl="1"/>
            <a:endParaRPr lang="en-US" sz="1600" dirty="0"/>
          </a:p>
        </p:txBody>
      </p:sp>
    </p:spTree>
    <p:extLst>
      <p:ext uri="{BB962C8B-B14F-4D97-AF65-F5344CB8AC3E}">
        <p14:creationId xmlns:p14="http://schemas.microsoft.com/office/powerpoint/2010/main" val="40412417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room with a ceiling and curtains&#10;&#10;AI-generated content may be incorrect.">
            <a:extLst>
              <a:ext uri="{FF2B5EF4-FFF2-40B4-BE49-F238E27FC236}">
                <a16:creationId xmlns:a16="http://schemas.microsoft.com/office/drawing/2014/main" id="{B65159A9-5219-96F3-EE45-245A9759FE91}"/>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rot="10800000">
            <a:off x="3227461" y="10"/>
            <a:ext cx="8961490" cy="6857990"/>
          </a:xfrm>
          <a:prstGeom prst="rect">
            <a:avLst/>
          </a:prstGeom>
        </p:spPr>
      </p:pic>
      <p:sp>
        <p:nvSpPr>
          <p:cNvPr id="28" name="Rectangle 2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2">
            <a:extLst>
              <a:ext uri="{FF2B5EF4-FFF2-40B4-BE49-F238E27FC236}">
                <a16:creationId xmlns:a16="http://schemas.microsoft.com/office/drawing/2014/main" id="{82C95F66-3F12-0235-B390-81F3BF5CD132}"/>
              </a:ext>
            </a:extLst>
          </p:cNvPr>
          <p:cNvSpPr>
            <a:spLocks noGrp="1"/>
          </p:cNvSpPr>
          <p:nvPr>
            <p:ph type="title"/>
          </p:nvPr>
        </p:nvSpPr>
        <p:spPr>
          <a:xfrm>
            <a:off x="431800" y="365125"/>
            <a:ext cx="4228589" cy="1285875"/>
          </a:xfrm>
        </p:spPr>
        <p:txBody>
          <a:bodyPr>
            <a:normAutofit/>
          </a:bodyPr>
          <a:lstStyle/>
          <a:p>
            <a:r>
              <a:rPr lang="en-US" sz="2000" b="1" i="0" u="none" strike="noStrike" dirty="0">
                <a:effectLst/>
                <a:latin typeface="+mn-lt"/>
              </a:rPr>
              <a:t>Sample School Communication about the Location</a:t>
            </a:r>
            <a:endParaRPr lang="en-US" sz="2000" dirty="0">
              <a:latin typeface="+mn-lt"/>
            </a:endParaRPr>
          </a:p>
        </p:txBody>
      </p:sp>
      <p:sp>
        <p:nvSpPr>
          <p:cNvPr id="15" name="Content Placeholder 14">
            <a:extLst>
              <a:ext uri="{FF2B5EF4-FFF2-40B4-BE49-F238E27FC236}">
                <a16:creationId xmlns:a16="http://schemas.microsoft.com/office/drawing/2014/main" id="{46649C1C-716E-C93A-6DC6-E47F077508FB}"/>
              </a:ext>
            </a:extLst>
          </p:cNvPr>
          <p:cNvSpPr>
            <a:spLocks noGrp="1"/>
          </p:cNvSpPr>
          <p:nvPr>
            <p:ph idx="1"/>
          </p:nvPr>
        </p:nvSpPr>
        <p:spPr>
          <a:xfrm>
            <a:off x="355600" y="1511300"/>
            <a:ext cx="4304789" cy="5200649"/>
          </a:xfrm>
        </p:spPr>
        <p:txBody>
          <a:bodyPr>
            <a:normAutofit lnSpcReduction="10000"/>
          </a:bodyPr>
          <a:lstStyle/>
          <a:p>
            <a:pPr marL="0" rtl="0">
              <a:buNone/>
            </a:pPr>
            <a:r>
              <a:rPr lang="en-US" sz="1600" b="0" i="0" u="none" strike="noStrike" dirty="0">
                <a:effectLst/>
              </a:rPr>
              <a:t>Worcester State University Student Center (Building 12 on Map)</a:t>
            </a:r>
            <a:endParaRPr lang="en-US" sz="1600" b="0" dirty="0">
              <a:effectLst/>
            </a:endParaRPr>
          </a:p>
          <a:p>
            <a:pPr rtl="0">
              <a:spcBef>
                <a:spcPts val="0"/>
              </a:spcBef>
              <a:buNone/>
            </a:pPr>
            <a:r>
              <a:rPr lang="en-US" sz="1600" b="0" i="0" u="none" strike="noStrike" dirty="0">
                <a:effectLst/>
              </a:rPr>
              <a:t>Floor 2 (same floor as Food Court)</a:t>
            </a:r>
            <a:endParaRPr lang="en-US" sz="1600" b="0" dirty="0">
              <a:effectLst/>
            </a:endParaRPr>
          </a:p>
          <a:p>
            <a:pPr marL="0" indent="0" rtl="0">
              <a:lnSpc>
                <a:spcPct val="100000"/>
              </a:lnSpc>
              <a:buNone/>
            </a:pPr>
            <a:r>
              <a:rPr lang="en-US" sz="1600" b="0" i="0" u="none" strike="noStrike" dirty="0">
                <a:effectLst/>
              </a:rPr>
              <a:t>We will be using two separate rooms for the event. Both rooms are on the same floor. Both rooms will have WIFI, and we will get the information the day of the event.</a:t>
            </a:r>
            <a:endParaRPr lang="en-US" sz="1600" b="0" dirty="0">
              <a:effectLst/>
            </a:endParaRPr>
          </a:p>
          <a:p>
            <a:pPr marL="0" indent="0" rtl="0">
              <a:lnSpc>
                <a:spcPct val="100000"/>
              </a:lnSpc>
              <a:buNone/>
            </a:pPr>
            <a:r>
              <a:rPr lang="en-US" sz="1600" b="1" i="0" u="none" strike="noStrike" dirty="0">
                <a:effectLst/>
              </a:rPr>
              <a:t>BLUE LOUNGE</a:t>
            </a:r>
            <a:br>
              <a:rPr lang="en-US" sz="1600" b="0" i="0" u="none" strike="noStrike" dirty="0">
                <a:effectLst/>
              </a:rPr>
            </a:br>
            <a:r>
              <a:rPr lang="en-US" sz="1600" b="1" i="0" u="none" strike="noStrike" dirty="0">
                <a:effectLst/>
              </a:rPr>
              <a:t>This room will be used for the Student Exhibitions as well as the Opening and Closing sessions. </a:t>
            </a:r>
            <a:r>
              <a:rPr lang="en-US" sz="1600" b="0" i="0" u="none" strike="noStrike" dirty="0">
                <a:effectLst/>
              </a:rPr>
              <a:t>It will be set up with 20 tables in a “fair” style: back-to-back tables with a line down the middle. Each table will have two chairs. We expect most students will want to stand, but the chairs will be available for those who prefer to sit.</a:t>
            </a:r>
            <a:endParaRPr lang="en-US" sz="1600" b="0" dirty="0">
              <a:effectLst/>
            </a:endParaRPr>
          </a:p>
          <a:p>
            <a:pPr marL="0" indent="0" rtl="0">
              <a:lnSpc>
                <a:spcPct val="100000"/>
              </a:lnSpc>
              <a:buNone/>
            </a:pPr>
            <a:r>
              <a:rPr lang="en-US" sz="1600" b="0" i="0" u="none" strike="noStrike" dirty="0">
                <a:effectLst/>
              </a:rPr>
              <a:t>This room will also have an AV cart, two microphones, and a registration table. There are outlets around the room. Please bring extension cords for your teams. WSU has a few extra but not enough for the entire event.</a:t>
            </a:r>
            <a:endParaRPr lang="en-US" sz="1600" b="0" dirty="0">
              <a:effectLst/>
            </a:endParaRPr>
          </a:p>
        </p:txBody>
      </p:sp>
    </p:spTree>
    <p:extLst>
      <p:ext uri="{BB962C8B-B14F-4D97-AF65-F5344CB8AC3E}">
        <p14:creationId xmlns:p14="http://schemas.microsoft.com/office/powerpoint/2010/main" val="1937497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397E089-D79D-CC7B-D775-4B13C9F1B6FD}"/>
              </a:ext>
            </a:extLst>
          </p:cNvPr>
          <p:cNvGraphicFramePr>
            <a:graphicFrameLocks noGrp="1"/>
          </p:cNvGraphicFramePr>
          <p:nvPr>
            <p:ph idx="1"/>
            <p:extLst>
              <p:ext uri="{D42A27DB-BD31-4B8C-83A1-F6EECF244321}">
                <p14:modId xmlns:p14="http://schemas.microsoft.com/office/powerpoint/2010/main" val="4028905479"/>
              </p:ext>
            </p:extLst>
          </p:nvPr>
        </p:nvGraphicFramePr>
        <p:xfrm>
          <a:off x="2060575" y="1800523"/>
          <a:ext cx="8070850" cy="4001096"/>
        </p:xfrm>
        <a:graphic>
          <a:graphicData uri="http://schemas.openxmlformats.org/drawingml/2006/table">
            <a:tbl>
              <a:tblPr/>
              <a:tblGrid>
                <a:gridCol w="2427720">
                  <a:extLst>
                    <a:ext uri="{9D8B030D-6E8A-4147-A177-3AD203B41FA5}">
                      <a16:colId xmlns:a16="http://schemas.microsoft.com/office/drawing/2014/main" val="2578713832"/>
                    </a:ext>
                  </a:extLst>
                </a:gridCol>
                <a:gridCol w="5643130">
                  <a:extLst>
                    <a:ext uri="{9D8B030D-6E8A-4147-A177-3AD203B41FA5}">
                      <a16:colId xmlns:a16="http://schemas.microsoft.com/office/drawing/2014/main" val="519216849"/>
                    </a:ext>
                  </a:extLst>
                </a:gridCol>
              </a:tblGrid>
              <a:tr h="517227">
                <a:tc>
                  <a:txBody>
                    <a:bodyPr/>
                    <a:lstStyle/>
                    <a:p>
                      <a:pPr rtl="0" fontAlgn="t">
                        <a:spcAft>
                          <a:spcPts val="600"/>
                        </a:spcAft>
                      </a:pPr>
                      <a:r>
                        <a:rPr lang="en-US" sz="1800" b="1" i="0" u="none" strike="noStrike" dirty="0">
                          <a:solidFill>
                            <a:srgbClr val="243C58"/>
                          </a:solidFill>
                          <a:effectLst/>
                          <a:latin typeface="Aptos" panose="020B0004020202020204" pitchFamily="34" charset="0"/>
                        </a:rPr>
                        <a:t>9:30 AM - 10 AM</a:t>
                      </a:r>
                      <a:endParaRPr lang="en-US" sz="3600" dirty="0">
                        <a:solidFill>
                          <a:srgbClr val="243C58"/>
                        </a:solidFill>
                        <a:effectLst/>
                        <a:latin typeface="Aptos" panose="020B0004020202020204" pitchFamily="34" charset="0"/>
                      </a:endParaRPr>
                    </a:p>
                  </a:txBody>
                  <a:tcPr marL="74748" marR="74748" marT="74748" marB="74748" anchor="ctr">
                    <a:lnL w="635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rtl="0" fontAlgn="t">
                        <a:spcAft>
                          <a:spcPts val="600"/>
                        </a:spcAft>
                      </a:pPr>
                      <a:r>
                        <a:rPr lang="en-US" sz="1800" b="1" dirty="0">
                          <a:solidFill>
                            <a:srgbClr val="243C58"/>
                          </a:solidFill>
                          <a:effectLst/>
                          <a:latin typeface="Aptos" panose="020B0004020202020204" pitchFamily="34" charset="0"/>
                        </a:rPr>
                        <a:t>Project Setup</a:t>
                      </a:r>
                    </a:p>
                  </a:txBody>
                  <a:tcPr marL="74748" marR="74748" marT="74748" marB="74748" anchor="ctr">
                    <a:lnL w="12700" cap="flat" cmpd="sng" algn="ctr">
                      <a:no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96742248"/>
                  </a:ext>
                </a:extLst>
              </a:tr>
              <a:tr h="517227">
                <a:tc>
                  <a:txBody>
                    <a:bodyPr/>
                    <a:lstStyle/>
                    <a:p>
                      <a:pPr rtl="0" fontAlgn="t">
                        <a:spcAft>
                          <a:spcPts val="600"/>
                        </a:spcAft>
                      </a:pPr>
                      <a:r>
                        <a:rPr lang="en-US" sz="1800" b="1" i="0" u="none" strike="noStrike" dirty="0">
                          <a:solidFill>
                            <a:srgbClr val="243C58"/>
                          </a:solidFill>
                          <a:effectLst/>
                          <a:latin typeface="Aptos" panose="020B0004020202020204" pitchFamily="34" charset="0"/>
                        </a:rPr>
                        <a:t>10 AM - 10:10 AM</a:t>
                      </a:r>
                      <a:endParaRPr lang="en-US" sz="3600" dirty="0">
                        <a:solidFill>
                          <a:srgbClr val="243C58"/>
                        </a:solidFill>
                        <a:effectLst/>
                      </a:endParaRPr>
                    </a:p>
                  </a:txBody>
                  <a:tcPr marL="74748" marR="74748" marT="74748" marB="74748" anchor="ctr">
                    <a:lnL w="635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rtl="0" fontAlgn="t">
                        <a:spcAft>
                          <a:spcPts val="600"/>
                        </a:spcAft>
                      </a:pPr>
                      <a:r>
                        <a:rPr lang="en-US" sz="1800" b="1" i="0" u="none" strike="noStrike" dirty="0">
                          <a:solidFill>
                            <a:srgbClr val="243C58"/>
                          </a:solidFill>
                          <a:effectLst/>
                          <a:latin typeface="Aptos" panose="020B0004020202020204" pitchFamily="34" charset="0"/>
                        </a:rPr>
                        <a:t>Welcome</a:t>
                      </a:r>
                      <a:endParaRPr lang="en-US" sz="3600" b="1" dirty="0">
                        <a:solidFill>
                          <a:srgbClr val="243C58"/>
                        </a:solidFill>
                        <a:effectLst/>
                      </a:endParaRPr>
                    </a:p>
                  </a:txBody>
                  <a:tcPr marL="74748" marR="74748" marT="74748" marB="74748" anchor="ctr">
                    <a:lnL w="12700" cap="flat" cmpd="sng" algn="ctr">
                      <a:no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99169148"/>
                  </a:ext>
                </a:extLst>
              </a:tr>
              <a:tr h="580767">
                <a:tc>
                  <a:txBody>
                    <a:bodyPr/>
                    <a:lstStyle/>
                    <a:p>
                      <a:pPr rtl="0" fontAlgn="t">
                        <a:spcAft>
                          <a:spcPts val="600"/>
                        </a:spcAft>
                      </a:pPr>
                      <a:r>
                        <a:rPr lang="en-US" sz="1800" b="1" i="0" u="none" strike="noStrike" dirty="0">
                          <a:solidFill>
                            <a:srgbClr val="243C58"/>
                          </a:solidFill>
                          <a:effectLst/>
                          <a:latin typeface="Aptos" panose="020B0004020202020204" pitchFamily="34" charset="0"/>
                        </a:rPr>
                        <a:t>10:15 AM - 11 AM</a:t>
                      </a:r>
                      <a:endParaRPr lang="en-US" sz="3600" dirty="0">
                        <a:solidFill>
                          <a:srgbClr val="243C58"/>
                        </a:solidFill>
                        <a:effectLst/>
                      </a:endParaRPr>
                    </a:p>
                  </a:txBody>
                  <a:tcPr marL="74748" marR="74748" marT="74748" marB="74748" anchor="ctr">
                    <a:lnL w="635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rtl="0" fontAlgn="t">
                        <a:spcAft>
                          <a:spcPts val="600"/>
                        </a:spcAft>
                      </a:pPr>
                      <a:r>
                        <a:rPr lang="en-US" sz="1800" b="1" i="0" u="none" strike="noStrike" dirty="0">
                          <a:solidFill>
                            <a:srgbClr val="243C58"/>
                          </a:solidFill>
                          <a:effectLst/>
                          <a:latin typeface="Aptos" panose="020B0004020202020204" pitchFamily="34" charset="0"/>
                        </a:rPr>
                        <a:t>Student Showcase</a:t>
                      </a:r>
                      <a:endParaRPr lang="en-US" sz="3600" dirty="0">
                        <a:solidFill>
                          <a:srgbClr val="243C58"/>
                        </a:solidFill>
                        <a:effectLst/>
                      </a:endParaRPr>
                    </a:p>
                  </a:txBody>
                  <a:tcPr marL="74748" marR="74748" marT="74748" marB="74748" anchor="ctr">
                    <a:lnL w="12700" cap="flat" cmpd="sng" algn="ctr">
                      <a:no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73095420"/>
                  </a:ext>
                </a:extLst>
              </a:tr>
              <a:tr h="871113">
                <a:tc>
                  <a:txBody>
                    <a:bodyPr/>
                    <a:lstStyle/>
                    <a:p>
                      <a:pPr rtl="0" fontAlgn="t">
                        <a:spcAft>
                          <a:spcPts val="600"/>
                        </a:spcAft>
                      </a:pPr>
                      <a:r>
                        <a:rPr lang="en-US" sz="1800" b="1" i="0" u="none" strike="noStrike" dirty="0">
                          <a:solidFill>
                            <a:srgbClr val="243C58"/>
                          </a:solidFill>
                          <a:effectLst/>
                          <a:latin typeface="Aptos" panose="020B0004020202020204" pitchFamily="34" charset="0"/>
                        </a:rPr>
                        <a:t>11 AM - 12 PM</a:t>
                      </a:r>
                      <a:endParaRPr lang="en-US" sz="3600" dirty="0">
                        <a:solidFill>
                          <a:srgbClr val="243C58"/>
                        </a:solidFill>
                        <a:effectLst/>
                      </a:endParaRPr>
                    </a:p>
                  </a:txBody>
                  <a:tcPr marL="74748" marR="74748" marT="74748" marB="74748" anchor="ctr">
                    <a:lnL w="635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rtl="0" fontAlgn="t">
                        <a:spcAft>
                          <a:spcPts val="600"/>
                        </a:spcAft>
                      </a:pPr>
                      <a:r>
                        <a:rPr lang="en-US" sz="1800" b="1" i="0" u="none" strike="noStrike" dirty="0">
                          <a:solidFill>
                            <a:srgbClr val="243C58"/>
                          </a:solidFill>
                          <a:effectLst/>
                          <a:latin typeface="Aptos" panose="020B0004020202020204" pitchFamily="34" charset="0"/>
                        </a:rPr>
                        <a:t>Industry Booth Visits</a:t>
                      </a:r>
                      <a:endParaRPr lang="en-US" sz="3600" dirty="0">
                        <a:solidFill>
                          <a:srgbClr val="243C58"/>
                        </a:solidFill>
                        <a:effectLst/>
                      </a:endParaRPr>
                    </a:p>
                    <a:p>
                      <a:pPr rtl="0" fontAlgn="t">
                        <a:spcAft>
                          <a:spcPts val="600"/>
                        </a:spcAft>
                      </a:pPr>
                      <a:r>
                        <a:rPr lang="en-US" sz="1800" b="1" i="0" u="none" strike="noStrike" dirty="0">
                          <a:solidFill>
                            <a:srgbClr val="243C58"/>
                          </a:solidFill>
                          <a:effectLst/>
                          <a:latin typeface="Aptos" panose="020B0004020202020204" pitchFamily="34" charset="0"/>
                        </a:rPr>
                        <a:t>Tour of Worcester State</a:t>
                      </a:r>
                      <a:endParaRPr lang="en-US" sz="3600" dirty="0">
                        <a:solidFill>
                          <a:srgbClr val="243C58"/>
                        </a:solidFill>
                        <a:effectLst/>
                      </a:endParaRPr>
                    </a:p>
                  </a:txBody>
                  <a:tcPr marL="74748" marR="74748" marT="74748" marB="74748" anchor="ctr">
                    <a:lnL w="12700" cap="flat" cmpd="sng" algn="ctr">
                      <a:no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614306"/>
                  </a:ext>
                </a:extLst>
              </a:tr>
              <a:tr h="517227">
                <a:tc>
                  <a:txBody>
                    <a:bodyPr/>
                    <a:lstStyle/>
                    <a:p>
                      <a:pPr rtl="0" fontAlgn="t">
                        <a:spcAft>
                          <a:spcPts val="600"/>
                        </a:spcAft>
                      </a:pPr>
                      <a:r>
                        <a:rPr lang="en-US" sz="1800" b="1" i="0" u="none" strike="noStrike">
                          <a:solidFill>
                            <a:srgbClr val="243C58"/>
                          </a:solidFill>
                          <a:effectLst/>
                          <a:latin typeface="Aptos" panose="020B0004020202020204" pitchFamily="34" charset="0"/>
                        </a:rPr>
                        <a:t>12 PM - 12:30 PM</a:t>
                      </a:r>
                      <a:endParaRPr lang="en-US" sz="3600">
                        <a:solidFill>
                          <a:srgbClr val="243C58"/>
                        </a:solidFill>
                        <a:effectLst/>
                      </a:endParaRPr>
                    </a:p>
                  </a:txBody>
                  <a:tcPr marL="74748" marR="74748" marT="74748" marB="74748" anchor="ctr">
                    <a:lnL w="635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rtl="0" fontAlgn="t">
                        <a:spcAft>
                          <a:spcPts val="600"/>
                        </a:spcAft>
                      </a:pPr>
                      <a:r>
                        <a:rPr lang="en-US" sz="1800" b="1" i="0" u="none" strike="noStrike" dirty="0">
                          <a:solidFill>
                            <a:srgbClr val="243C58"/>
                          </a:solidFill>
                          <a:effectLst/>
                          <a:latin typeface="Aptos" panose="020B0004020202020204" pitchFamily="34" charset="0"/>
                        </a:rPr>
                        <a:t>Lunch in Dining Hall</a:t>
                      </a:r>
                      <a:endParaRPr lang="en-US" sz="3600" b="1" dirty="0">
                        <a:solidFill>
                          <a:srgbClr val="243C58"/>
                        </a:solidFill>
                        <a:effectLst/>
                      </a:endParaRPr>
                    </a:p>
                  </a:txBody>
                  <a:tcPr marL="74748" marR="74748" marT="74748" marB="74748" anchor="ctr">
                    <a:lnL w="12700" cap="flat" cmpd="sng" algn="ctr">
                      <a:no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15053443"/>
                  </a:ext>
                </a:extLst>
              </a:tr>
              <a:tr h="517227">
                <a:tc>
                  <a:txBody>
                    <a:bodyPr/>
                    <a:lstStyle/>
                    <a:p>
                      <a:pPr rtl="0" fontAlgn="t">
                        <a:spcAft>
                          <a:spcPts val="600"/>
                        </a:spcAft>
                      </a:pPr>
                      <a:r>
                        <a:rPr lang="en-US" sz="1800" b="1" i="0" u="none" strike="noStrike">
                          <a:solidFill>
                            <a:srgbClr val="243C58"/>
                          </a:solidFill>
                          <a:effectLst/>
                          <a:latin typeface="Aptos" panose="020B0004020202020204" pitchFamily="34" charset="0"/>
                        </a:rPr>
                        <a:t>12:30 PM - 1 PM</a:t>
                      </a:r>
                      <a:endParaRPr lang="en-US" sz="3600">
                        <a:solidFill>
                          <a:srgbClr val="243C58"/>
                        </a:solidFill>
                        <a:effectLst/>
                      </a:endParaRPr>
                    </a:p>
                  </a:txBody>
                  <a:tcPr marL="74748" marR="74748" marT="74748" marB="74748" anchor="ctr">
                    <a:lnL w="635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rtl="0" fontAlgn="t">
                        <a:spcAft>
                          <a:spcPts val="600"/>
                        </a:spcAft>
                      </a:pPr>
                      <a:r>
                        <a:rPr lang="en-US" sz="1800" b="1" i="0" u="none" strike="noStrike" dirty="0">
                          <a:solidFill>
                            <a:srgbClr val="243C58"/>
                          </a:solidFill>
                          <a:effectLst/>
                          <a:latin typeface="Aptos" panose="020B0004020202020204" pitchFamily="34" charset="0"/>
                        </a:rPr>
                        <a:t>Award Ceremony/Closing Remarks</a:t>
                      </a:r>
                      <a:endParaRPr lang="en-US" sz="3600" b="1" dirty="0">
                        <a:solidFill>
                          <a:srgbClr val="243C58"/>
                        </a:solidFill>
                        <a:effectLst/>
                      </a:endParaRPr>
                    </a:p>
                  </a:txBody>
                  <a:tcPr marL="74748" marR="74748" marT="74748" marB="74748" anchor="ctr">
                    <a:lnL w="12700" cap="flat" cmpd="sng" algn="ctr">
                      <a:no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65005745"/>
                  </a:ext>
                </a:extLst>
              </a:tr>
              <a:tr h="480308">
                <a:tc>
                  <a:txBody>
                    <a:bodyPr/>
                    <a:lstStyle/>
                    <a:p>
                      <a:pPr rtl="0" fontAlgn="t">
                        <a:spcAft>
                          <a:spcPts val="600"/>
                        </a:spcAft>
                      </a:pPr>
                      <a:r>
                        <a:rPr lang="en-US" sz="1800" b="1" i="0" u="none" strike="noStrike">
                          <a:solidFill>
                            <a:srgbClr val="243C58"/>
                          </a:solidFill>
                          <a:effectLst/>
                          <a:latin typeface="Aptos" panose="020B0004020202020204" pitchFamily="34" charset="0"/>
                        </a:rPr>
                        <a:t>1:10 PM </a:t>
                      </a:r>
                      <a:endParaRPr lang="en-US" sz="3600">
                        <a:solidFill>
                          <a:srgbClr val="243C58"/>
                        </a:solidFill>
                        <a:effectLst/>
                      </a:endParaRPr>
                    </a:p>
                  </a:txBody>
                  <a:tcPr marL="74748" marR="74748" marT="74748" marB="74748" anchor="ctr">
                    <a:lnL w="6350" cap="flat" cmpd="sng" algn="ctr">
                      <a:solidFill>
                        <a:srgbClr val="000000"/>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rtl="0" fontAlgn="t">
                        <a:spcAft>
                          <a:spcPts val="600"/>
                        </a:spcAft>
                      </a:pPr>
                      <a:r>
                        <a:rPr lang="en-US" sz="1800" b="1" i="0" u="none" strike="noStrike" dirty="0">
                          <a:solidFill>
                            <a:srgbClr val="243C58"/>
                          </a:solidFill>
                          <a:effectLst/>
                          <a:latin typeface="Aptos" panose="020B0004020202020204" pitchFamily="34" charset="0"/>
                        </a:rPr>
                        <a:t>Bus Departure</a:t>
                      </a:r>
                      <a:endParaRPr lang="en-US" sz="3600" b="1" dirty="0">
                        <a:solidFill>
                          <a:srgbClr val="243C58"/>
                        </a:solidFill>
                        <a:effectLst/>
                      </a:endParaRPr>
                    </a:p>
                  </a:txBody>
                  <a:tcPr marL="74748" marR="74748" marT="74748" marB="74748" anchor="ctr">
                    <a:lnL w="12700" cap="flat" cmpd="sng" algn="ctr">
                      <a:no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22383365"/>
                  </a:ext>
                </a:extLst>
              </a:tr>
            </a:tbl>
          </a:graphicData>
        </a:graphic>
      </p:graphicFrame>
      <p:sp>
        <p:nvSpPr>
          <p:cNvPr id="5" name="Rectangle 1">
            <a:extLst>
              <a:ext uri="{FF2B5EF4-FFF2-40B4-BE49-F238E27FC236}">
                <a16:creationId xmlns:a16="http://schemas.microsoft.com/office/drawing/2014/main" id="{E991B733-E642-6B4E-9605-F0609A411B1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Neue Haas Grotesk Text Pro"/>
              <a:ea typeface="+mn-ea"/>
              <a:cs typeface="+mn-cs"/>
            </a:endParaRPr>
          </a:p>
        </p:txBody>
      </p:sp>
      <p:pic>
        <p:nvPicPr>
          <p:cNvPr id="9" name="Google Shape;124;p1">
            <a:extLst>
              <a:ext uri="{FF2B5EF4-FFF2-40B4-BE49-F238E27FC236}">
                <a16:creationId xmlns:a16="http://schemas.microsoft.com/office/drawing/2014/main" id="{CAB6C97B-437D-9E72-6EE1-821DB9DB43C6}"/>
              </a:ext>
            </a:extLst>
          </p:cNvPr>
          <p:cNvPicPr preferRelativeResize="0"/>
          <p:nvPr/>
        </p:nvPicPr>
        <p:blipFill rotWithShape="1">
          <a:blip r:embed="rId2">
            <a:alphaModFix/>
          </a:blip>
          <a:srcRect/>
          <a:stretch/>
        </p:blipFill>
        <p:spPr>
          <a:xfrm>
            <a:off x="0" y="5801619"/>
            <a:ext cx="12192000" cy="1175670"/>
          </a:xfrm>
          <a:prstGeom prst="rect">
            <a:avLst/>
          </a:prstGeom>
          <a:noFill/>
          <a:ln>
            <a:noFill/>
          </a:ln>
        </p:spPr>
      </p:pic>
      <p:pic>
        <p:nvPicPr>
          <p:cNvPr id="10" name="Picture 2" descr="A screen shot of a computer&#10;&#10;Description automatically generated">
            <a:extLst>
              <a:ext uri="{FF2B5EF4-FFF2-40B4-BE49-F238E27FC236}">
                <a16:creationId xmlns:a16="http://schemas.microsoft.com/office/drawing/2014/main" id="{F8314CC6-DF6A-0543-97E2-A8B7C34AAF4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9460631" y="129290"/>
            <a:ext cx="2648817" cy="148996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9AF3391D-01A3-4E3A-3C6B-9F09818ECEB9}"/>
              </a:ext>
            </a:extLst>
          </p:cNvPr>
          <p:cNvSpPr txBox="1">
            <a:spLocks/>
          </p:cNvSpPr>
          <p:nvPr/>
        </p:nvSpPr>
        <p:spPr>
          <a:xfrm>
            <a:off x="558800" y="66198"/>
            <a:ext cx="10515600" cy="77152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en-US"/>
              <a:t>Sample Schedule</a:t>
            </a:r>
            <a:endParaRPr lang="en-US" dirty="0"/>
          </a:p>
        </p:txBody>
      </p:sp>
    </p:spTree>
    <p:extLst>
      <p:ext uri="{BB962C8B-B14F-4D97-AF65-F5344CB8AC3E}">
        <p14:creationId xmlns:p14="http://schemas.microsoft.com/office/powerpoint/2010/main" val="31921888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8AE26-40C8-D588-2DC7-D6ECF6526873}"/>
              </a:ext>
            </a:extLst>
          </p:cNvPr>
          <p:cNvSpPr>
            <a:spLocks noGrp="1"/>
          </p:cNvSpPr>
          <p:nvPr>
            <p:ph type="title"/>
          </p:nvPr>
        </p:nvSpPr>
        <p:spPr>
          <a:xfrm>
            <a:off x="381000" y="79375"/>
            <a:ext cx="10515600" cy="238125"/>
          </a:xfrm>
        </p:spPr>
        <p:txBody>
          <a:bodyPr>
            <a:normAutofit fontScale="90000"/>
          </a:bodyPr>
          <a:lstStyle/>
          <a:p>
            <a:r>
              <a:rPr lang="en-US" sz="2400" b="1" dirty="0"/>
              <a:t>Sample Planning Template</a:t>
            </a:r>
          </a:p>
        </p:txBody>
      </p:sp>
      <p:graphicFrame>
        <p:nvGraphicFramePr>
          <p:cNvPr id="10" name="Content Placeholder 9">
            <a:extLst>
              <a:ext uri="{FF2B5EF4-FFF2-40B4-BE49-F238E27FC236}">
                <a16:creationId xmlns:a16="http://schemas.microsoft.com/office/drawing/2014/main" id="{B60159A0-62BD-6628-4E8F-F912375780B6}"/>
              </a:ext>
            </a:extLst>
          </p:cNvPr>
          <p:cNvGraphicFramePr>
            <a:graphicFrameLocks noGrp="1"/>
          </p:cNvGraphicFramePr>
          <p:nvPr>
            <p:ph idx="1"/>
            <p:extLst>
              <p:ext uri="{D42A27DB-BD31-4B8C-83A1-F6EECF244321}">
                <p14:modId xmlns:p14="http://schemas.microsoft.com/office/powerpoint/2010/main" val="3607734465"/>
              </p:ext>
            </p:extLst>
          </p:nvPr>
        </p:nvGraphicFramePr>
        <p:xfrm>
          <a:off x="381000" y="372839"/>
          <a:ext cx="11430000" cy="6437536"/>
        </p:xfrm>
        <a:graphic>
          <a:graphicData uri="http://schemas.openxmlformats.org/drawingml/2006/table">
            <a:tbl>
              <a:tblPr/>
              <a:tblGrid>
                <a:gridCol w="3454400">
                  <a:extLst>
                    <a:ext uri="{9D8B030D-6E8A-4147-A177-3AD203B41FA5}">
                      <a16:colId xmlns:a16="http://schemas.microsoft.com/office/drawing/2014/main" val="1347525799"/>
                    </a:ext>
                  </a:extLst>
                </a:gridCol>
                <a:gridCol w="863600">
                  <a:extLst>
                    <a:ext uri="{9D8B030D-6E8A-4147-A177-3AD203B41FA5}">
                      <a16:colId xmlns:a16="http://schemas.microsoft.com/office/drawing/2014/main" val="3321338967"/>
                    </a:ext>
                  </a:extLst>
                </a:gridCol>
                <a:gridCol w="1746250">
                  <a:extLst>
                    <a:ext uri="{9D8B030D-6E8A-4147-A177-3AD203B41FA5}">
                      <a16:colId xmlns:a16="http://schemas.microsoft.com/office/drawing/2014/main" val="3621498002"/>
                    </a:ext>
                  </a:extLst>
                </a:gridCol>
                <a:gridCol w="1065893">
                  <a:extLst>
                    <a:ext uri="{9D8B030D-6E8A-4147-A177-3AD203B41FA5}">
                      <a16:colId xmlns:a16="http://schemas.microsoft.com/office/drawing/2014/main" val="3992369671"/>
                    </a:ext>
                  </a:extLst>
                </a:gridCol>
                <a:gridCol w="1366157">
                  <a:extLst>
                    <a:ext uri="{9D8B030D-6E8A-4147-A177-3AD203B41FA5}">
                      <a16:colId xmlns:a16="http://schemas.microsoft.com/office/drawing/2014/main" val="3889724293"/>
                    </a:ext>
                  </a:extLst>
                </a:gridCol>
                <a:gridCol w="2933700">
                  <a:extLst>
                    <a:ext uri="{9D8B030D-6E8A-4147-A177-3AD203B41FA5}">
                      <a16:colId xmlns:a16="http://schemas.microsoft.com/office/drawing/2014/main" val="4154060048"/>
                    </a:ext>
                  </a:extLst>
                </a:gridCol>
              </a:tblGrid>
              <a:tr h="0">
                <a:tc>
                  <a:txBody>
                    <a:bodyPr/>
                    <a:lstStyle/>
                    <a:p>
                      <a:pPr rtl="0" fontAlgn="t">
                        <a:buNone/>
                      </a:pPr>
                      <a:r>
                        <a:rPr lang="en-US" sz="1200" b="1" i="0" u="none" strike="noStrike" dirty="0">
                          <a:solidFill>
                            <a:srgbClr val="000000"/>
                          </a:solidFill>
                          <a:effectLst/>
                          <a:latin typeface="Arial" panose="020B0604020202020204" pitchFamily="34" charset="0"/>
                        </a:rPr>
                        <a:t>TASK</a:t>
                      </a:r>
                      <a:endParaRPr lang="en-US" sz="1200" dirty="0">
                        <a:effectLst/>
                      </a:endParaRPr>
                    </a:p>
                  </a:txBody>
                  <a:tcPr marL="48651" marR="48651" marT="48651" marB="4865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E0E3"/>
                    </a:solidFill>
                  </a:tcPr>
                </a:tc>
                <a:tc>
                  <a:txBody>
                    <a:bodyPr/>
                    <a:lstStyle/>
                    <a:p>
                      <a:pPr rtl="0" fontAlgn="t">
                        <a:buNone/>
                      </a:pPr>
                      <a:r>
                        <a:rPr lang="en-US" sz="1200" b="1" i="0" u="none" strike="noStrike">
                          <a:solidFill>
                            <a:srgbClr val="000000"/>
                          </a:solidFill>
                          <a:effectLst/>
                          <a:latin typeface="Arial" panose="020B0604020202020204" pitchFamily="34" charset="0"/>
                        </a:rPr>
                        <a:t>LEAD</a:t>
                      </a:r>
                      <a:endParaRPr lang="en-US" sz="1200">
                        <a:effectLst/>
                      </a:endParaRPr>
                    </a:p>
                  </a:txBody>
                  <a:tcPr marL="48651" marR="48651" marT="48651" marB="4865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E0E3"/>
                    </a:solidFill>
                  </a:tcPr>
                </a:tc>
                <a:tc>
                  <a:txBody>
                    <a:bodyPr/>
                    <a:lstStyle/>
                    <a:p>
                      <a:pPr rtl="0" fontAlgn="t">
                        <a:buNone/>
                      </a:pPr>
                      <a:r>
                        <a:rPr lang="en-US" sz="1200" b="1" i="0" u="none" strike="noStrike">
                          <a:solidFill>
                            <a:srgbClr val="000000"/>
                          </a:solidFill>
                          <a:effectLst/>
                          <a:latin typeface="Arial" panose="020B0604020202020204" pitchFamily="34" charset="0"/>
                        </a:rPr>
                        <a:t>Resource (s) Needed</a:t>
                      </a:r>
                      <a:endParaRPr lang="en-US" sz="1200">
                        <a:effectLst/>
                      </a:endParaRPr>
                    </a:p>
                  </a:txBody>
                  <a:tcPr marL="48651" marR="48651" marT="48651" marB="4865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E0E3"/>
                    </a:solidFill>
                  </a:tcPr>
                </a:tc>
                <a:tc>
                  <a:txBody>
                    <a:bodyPr/>
                    <a:lstStyle/>
                    <a:p>
                      <a:pPr rtl="0" fontAlgn="t">
                        <a:buNone/>
                      </a:pPr>
                      <a:r>
                        <a:rPr lang="en-US" sz="1200" b="1" i="0" u="none" strike="noStrike">
                          <a:solidFill>
                            <a:srgbClr val="000000"/>
                          </a:solidFill>
                          <a:effectLst/>
                          <a:latin typeface="Arial" panose="020B0604020202020204" pitchFamily="34" charset="0"/>
                        </a:rPr>
                        <a:t>Deadline</a:t>
                      </a:r>
                      <a:endParaRPr lang="en-US" sz="1200">
                        <a:effectLst/>
                      </a:endParaRPr>
                    </a:p>
                  </a:txBody>
                  <a:tcPr marL="48651" marR="48651" marT="48651" marB="4865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E0E3"/>
                    </a:solidFill>
                  </a:tcPr>
                </a:tc>
                <a:tc>
                  <a:txBody>
                    <a:bodyPr/>
                    <a:lstStyle/>
                    <a:p>
                      <a:pPr rtl="0" fontAlgn="t">
                        <a:buNone/>
                      </a:pPr>
                      <a:r>
                        <a:rPr lang="en-US" sz="1200" b="1" i="0" u="none" strike="noStrike">
                          <a:solidFill>
                            <a:srgbClr val="000000"/>
                          </a:solidFill>
                          <a:effectLst/>
                          <a:latin typeface="Arial" panose="020B0604020202020204" pitchFamily="34" charset="0"/>
                        </a:rPr>
                        <a:t>Status</a:t>
                      </a:r>
                      <a:endParaRPr lang="en-US" sz="1200">
                        <a:effectLst/>
                      </a:endParaRPr>
                    </a:p>
                  </a:txBody>
                  <a:tcPr marL="48651" marR="48651" marT="48651" marB="4865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E0E3"/>
                    </a:solidFill>
                  </a:tcPr>
                </a:tc>
                <a:tc>
                  <a:txBody>
                    <a:bodyPr/>
                    <a:lstStyle/>
                    <a:p>
                      <a:pPr rtl="0" fontAlgn="t">
                        <a:buNone/>
                      </a:pPr>
                      <a:r>
                        <a:rPr lang="en-US" sz="1200" b="1" i="0" u="none" strike="noStrike">
                          <a:solidFill>
                            <a:srgbClr val="000000"/>
                          </a:solidFill>
                          <a:effectLst/>
                          <a:latin typeface="Arial" panose="020B0604020202020204" pitchFamily="34" charset="0"/>
                        </a:rPr>
                        <a:t>Comments</a:t>
                      </a:r>
                      <a:endParaRPr lang="en-US" sz="1200">
                        <a:effectLst/>
                      </a:endParaRPr>
                    </a:p>
                  </a:txBody>
                  <a:tcPr marL="48651" marR="48651" marT="48651" marB="4865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E0E3"/>
                    </a:solidFill>
                  </a:tcPr>
                </a:tc>
                <a:extLst>
                  <a:ext uri="{0D108BD9-81ED-4DB2-BD59-A6C34878D82A}">
                    <a16:rowId xmlns:a16="http://schemas.microsoft.com/office/drawing/2014/main" val="1593628361"/>
                  </a:ext>
                </a:extLst>
              </a:tr>
              <a:tr h="0">
                <a:tc>
                  <a:txBody>
                    <a:bodyPr/>
                    <a:lstStyle/>
                    <a:p>
                      <a:pPr rtl="0" fontAlgn="t">
                        <a:buNone/>
                      </a:pPr>
                      <a:r>
                        <a:rPr lang="fr-FR" sz="1200" b="0" i="0" u="none" strike="noStrike" dirty="0">
                          <a:solidFill>
                            <a:srgbClr val="0000FF"/>
                          </a:solidFill>
                          <a:effectLst/>
                          <a:latin typeface="Arial" panose="020B0604020202020204" pitchFamily="34" charset="0"/>
                        </a:rPr>
                        <a:t>Secure exhibition location Innovation Center tour</a:t>
                      </a:r>
                      <a:endParaRPr lang="fr-FR" sz="1200" dirty="0">
                        <a:effectLst/>
                      </a:endParaRPr>
                    </a:p>
                  </a:txBody>
                  <a:tcPr marL="48651" marR="48651" marT="48651" marB="4865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200" dirty="0">
                        <a:effectLst/>
                      </a:endParaRPr>
                    </a:p>
                  </a:txBody>
                  <a:tcPr marL="48651" marR="48651" marT="48651" marB="4865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buNone/>
                      </a:pPr>
                      <a:r>
                        <a:rPr lang="en-US" sz="1200" b="0" i="0" u="none" strike="noStrike" dirty="0">
                          <a:solidFill>
                            <a:srgbClr val="000000"/>
                          </a:solidFill>
                          <a:effectLst/>
                          <a:latin typeface="Arial" panose="020B0604020202020204" pitchFamily="34" charset="0"/>
                        </a:rPr>
                        <a:t>Event details</a:t>
                      </a:r>
                      <a:endParaRPr lang="en-US" sz="1200" dirty="0">
                        <a:effectLst/>
                      </a:endParaRPr>
                    </a:p>
                  </a:txBody>
                  <a:tcPr marL="48651" marR="48651" marT="48651" marB="4865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200" dirty="0">
                        <a:effectLst/>
                      </a:endParaRPr>
                    </a:p>
                  </a:txBody>
                  <a:tcPr marL="48651" marR="48651" marT="48651" marB="4865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200" dirty="0">
                        <a:effectLst/>
                      </a:endParaRPr>
                    </a:p>
                  </a:txBody>
                  <a:tcPr marL="48651" marR="48651" marT="48651" marB="4865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AD3"/>
                    </a:solidFill>
                  </a:tcPr>
                </a:tc>
                <a:tc>
                  <a:txBody>
                    <a:bodyPr/>
                    <a:lstStyle/>
                    <a:p>
                      <a:pPr fontAlgn="t"/>
                      <a:endParaRPr lang="en-US" sz="1200" dirty="0">
                        <a:effectLst/>
                      </a:endParaRPr>
                    </a:p>
                  </a:txBody>
                  <a:tcPr marL="48651" marR="48651" marT="48651" marB="4865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69417704"/>
                  </a:ext>
                </a:extLst>
              </a:tr>
              <a:tr h="0">
                <a:tc>
                  <a:txBody>
                    <a:bodyPr/>
                    <a:lstStyle/>
                    <a:p>
                      <a:pPr rtl="0" fontAlgn="t">
                        <a:buNone/>
                      </a:pPr>
                      <a:r>
                        <a:rPr lang="en-US" sz="1200" b="0" i="0" u="none" strike="noStrike" dirty="0">
                          <a:solidFill>
                            <a:srgbClr val="0000FF"/>
                          </a:solidFill>
                          <a:effectLst/>
                          <a:latin typeface="Arial" panose="020B0604020202020204" pitchFamily="34" charset="0"/>
                        </a:rPr>
                        <a:t>Schedule logistics call w/ site operations: (confirm # of tables &amp; # of staff volunteers)</a:t>
                      </a:r>
                      <a:endParaRPr lang="en-US" sz="1200" dirty="0">
                        <a:effectLst/>
                      </a:endParaRPr>
                    </a:p>
                  </a:txBody>
                  <a:tcPr marL="48651" marR="48651" marT="48651" marB="4865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200">
                        <a:effectLst/>
                      </a:endParaRPr>
                    </a:p>
                  </a:txBody>
                  <a:tcPr marL="48651" marR="48651" marT="48651" marB="4865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200" dirty="0">
                        <a:effectLst/>
                      </a:endParaRPr>
                    </a:p>
                  </a:txBody>
                  <a:tcPr marL="48651" marR="48651" marT="48651" marB="4865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200" dirty="0">
                        <a:effectLst/>
                      </a:endParaRPr>
                    </a:p>
                  </a:txBody>
                  <a:tcPr marL="48651" marR="48651" marT="48651" marB="4865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200" dirty="0">
                        <a:effectLst/>
                      </a:endParaRPr>
                    </a:p>
                  </a:txBody>
                  <a:tcPr marL="48651" marR="48651" marT="48651" marB="4865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AD3"/>
                    </a:solidFill>
                  </a:tcPr>
                </a:tc>
                <a:tc>
                  <a:txBody>
                    <a:bodyPr/>
                    <a:lstStyle/>
                    <a:p>
                      <a:pPr rtl="0" fontAlgn="t">
                        <a:buNone/>
                      </a:pPr>
                      <a:r>
                        <a:rPr lang="en-US" sz="1200" b="0" i="0" u="none" strike="noStrike" dirty="0">
                          <a:solidFill>
                            <a:srgbClr val="000000"/>
                          </a:solidFill>
                          <a:effectLst/>
                          <a:latin typeface="Arial" panose="020B0604020202020204" pitchFamily="34" charset="0"/>
                        </a:rPr>
                        <a:t>Jane to secure dates and will share with Deb to coordinate; need final capacity.</a:t>
                      </a:r>
                      <a:endParaRPr lang="en-US" sz="1200" dirty="0">
                        <a:effectLst/>
                      </a:endParaRPr>
                    </a:p>
                  </a:txBody>
                  <a:tcPr marL="48651" marR="48651" marT="48651" marB="4865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9744490"/>
                  </a:ext>
                </a:extLst>
              </a:tr>
              <a:tr h="0">
                <a:tc>
                  <a:txBody>
                    <a:bodyPr/>
                    <a:lstStyle/>
                    <a:p>
                      <a:pPr rtl="0" fontAlgn="t">
                        <a:buNone/>
                      </a:pPr>
                      <a:r>
                        <a:rPr lang="en-US" sz="1200" b="0" i="0" u="none" strike="noStrike">
                          <a:solidFill>
                            <a:srgbClr val="0000FF"/>
                          </a:solidFill>
                          <a:effectLst/>
                          <a:latin typeface="Arial" panose="020B0604020202020204" pitchFamily="34" charset="0"/>
                        </a:rPr>
                        <a:t>Student Media/permission form </a:t>
                      </a:r>
                      <a:endParaRPr lang="en-US" sz="1200">
                        <a:effectLst/>
                      </a:endParaRPr>
                    </a:p>
                  </a:txBody>
                  <a:tcPr marL="48651" marR="48651" marT="48651" marB="4865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200" dirty="0">
                        <a:effectLst/>
                      </a:endParaRPr>
                    </a:p>
                  </a:txBody>
                  <a:tcPr marL="48651" marR="48651" marT="48651" marB="4865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200" dirty="0">
                        <a:effectLst/>
                      </a:endParaRPr>
                    </a:p>
                  </a:txBody>
                  <a:tcPr marL="48651" marR="48651" marT="48651" marB="4865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200" dirty="0">
                        <a:effectLst/>
                      </a:endParaRPr>
                    </a:p>
                  </a:txBody>
                  <a:tcPr marL="48651" marR="48651" marT="48651" marB="4865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200" dirty="0">
                        <a:effectLst/>
                      </a:endParaRPr>
                    </a:p>
                  </a:txBody>
                  <a:tcPr marL="48651" marR="48651" marT="48651" marB="4865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AD3"/>
                    </a:solidFill>
                  </a:tcPr>
                </a:tc>
                <a:tc>
                  <a:txBody>
                    <a:bodyPr/>
                    <a:lstStyle/>
                    <a:p>
                      <a:pPr fontAlgn="t"/>
                      <a:endParaRPr lang="en-US" sz="1200" dirty="0">
                        <a:effectLst/>
                      </a:endParaRPr>
                    </a:p>
                  </a:txBody>
                  <a:tcPr marL="48651" marR="48651" marT="48651" marB="4865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44628263"/>
                  </a:ext>
                </a:extLst>
              </a:tr>
              <a:tr h="0">
                <a:tc>
                  <a:txBody>
                    <a:bodyPr/>
                    <a:lstStyle/>
                    <a:p>
                      <a:pPr rtl="0" fontAlgn="t">
                        <a:buNone/>
                      </a:pPr>
                      <a:r>
                        <a:rPr lang="en-US" sz="1200" b="0" i="0" u="none" strike="noStrike">
                          <a:solidFill>
                            <a:srgbClr val="0000FF"/>
                          </a:solidFill>
                          <a:effectLst/>
                          <a:latin typeface="Arial" panose="020B0604020202020204" pitchFamily="34" charset="0"/>
                        </a:rPr>
                        <a:t>Catering/ Beverages/Snacks</a:t>
                      </a:r>
                      <a:endParaRPr lang="en-US" sz="1200">
                        <a:effectLst/>
                      </a:endParaRPr>
                    </a:p>
                  </a:txBody>
                  <a:tcPr marL="48651" marR="48651" marT="48651" marB="4865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200">
                        <a:effectLst/>
                      </a:endParaRPr>
                    </a:p>
                  </a:txBody>
                  <a:tcPr marL="48651" marR="48651" marT="48651" marB="4865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buNone/>
                      </a:pPr>
                      <a:r>
                        <a:rPr lang="en-US" sz="1200" b="0" i="0" u="none" strike="noStrike" dirty="0">
                          <a:solidFill>
                            <a:srgbClr val="000000"/>
                          </a:solidFill>
                          <a:effectLst/>
                          <a:latin typeface="Arial" panose="020B0604020202020204" pitchFamily="34" charset="0"/>
                        </a:rPr>
                        <a:t>Budget: </a:t>
                      </a:r>
                      <a:endParaRPr lang="en-US" sz="1200" dirty="0">
                        <a:effectLst/>
                      </a:endParaRPr>
                    </a:p>
                  </a:txBody>
                  <a:tcPr marL="48651" marR="48651" marT="48651" marB="4865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200" dirty="0">
                        <a:effectLst/>
                      </a:endParaRPr>
                    </a:p>
                  </a:txBody>
                  <a:tcPr marL="48651" marR="48651" marT="48651" marB="4865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buNone/>
                      </a:pPr>
                      <a:endParaRPr lang="en-US" sz="1200" dirty="0">
                        <a:effectLst/>
                      </a:endParaRPr>
                    </a:p>
                  </a:txBody>
                  <a:tcPr marL="48651" marR="48651" marT="48651" marB="4865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AD3"/>
                    </a:solidFill>
                  </a:tcPr>
                </a:tc>
                <a:tc>
                  <a:txBody>
                    <a:bodyPr/>
                    <a:lstStyle/>
                    <a:p>
                      <a:pPr rtl="0" fontAlgn="t">
                        <a:buNone/>
                      </a:pPr>
                      <a:r>
                        <a:rPr lang="en-US" sz="1200" b="0" i="0" u="none" strike="noStrike" dirty="0">
                          <a:solidFill>
                            <a:srgbClr val="000000"/>
                          </a:solidFill>
                          <a:effectLst/>
                          <a:latin typeface="Arial" panose="020B0604020202020204" pitchFamily="34" charset="0"/>
                        </a:rPr>
                        <a:t>Pizza, sandwich tray, cookie/ brownie &amp; salad trays, paper goods</a:t>
                      </a:r>
                      <a:endParaRPr lang="en-US" sz="1200" dirty="0">
                        <a:effectLst/>
                      </a:endParaRPr>
                    </a:p>
                  </a:txBody>
                  <a:tcPr marL="48651" marR="48651" marT="48651" marB="4865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04159930"/>
                  </a:ext>
                </a:extLst>
              </a:tr>
              <a:tr h="0">
                <a:tc>
                  <a:txBody>
                    <a:bodyPr/>
                    <a:lstStyle/>
                    <a:p>
                      <a:pPr rtl="0" fontAlgn="t">
                        <a:buNone/>
                      </a:pPr>
                      <a:r>
                        <a:rPr lang="en-US" sz="1200" b="0" i="0" u="none" strike="noStrike">
                          <a:solidFill>
                            <a:srgbClr val="0000FF"/>
                          </a:solidFill>
                          <a:effectLst/>
                          <a:latin typeface="Arial" panose="020B0604020202020204" pitchFamily="34" charset="0"/>
                        </a:rPr>
                        <a:t>Exhibition flyer design </a:t>
                      </a:r>
                      <a:endParaRPr lang="en-US" sz="1200">
                        <a:effectLst/>
                      </a:endParaRPr>
                    </a:p>
                  </a:txBody>
                  <a:tcPr marL="48651" marR="48651" marT="48651" marB="4865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200" dirty="0">
                        <a:effectLst/>
                      </a:endParaRPr>
                    </a:p>
                  </a:txBody>
                  <a:tcPr marL="48651" marR="48651" marT="48651" marB="4865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200" dirty="0">
                        <a:effectLst/>
                      </a:endParaRPr>
                    </a:p>
                  </a:txBody>
                  <a:tcPr marL="48651" marR="48651" marT="48651" marB="4865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200" dirty="0">
                        <a:effectLst/>
                      </a:endParaRPr>
                    </a:p>
                  </a:txBody>
                  <a:tcPr marL="48651" marR="48651" marT="48651" marB="4865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200" dirty="0">
                        <a:effectLst/>
                      </a:endParaRPr>
                    </a:p>
                  </a:txBody>
                  <a:tcPr marL="48651" marR="48651" marT="48651" marB="4865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AD3"/>
                    </a:solidFill>
                  </a:tcPr>
                </a:tc>
                <a:tc>
                  <a:txBody>
                    <a:bodyPr/>
                    <a:lstStyle/>
                    <a:p>
                      <a:pPr fontAlgn="t"/>
                      <a:endParaRPr lang="en-US" sz="1200" dirty="0">
                        <a:effectLst/>
                      </a:endParaRPr>
                    </a:p>
                  </a:txBody>
                  <a:tcPr marL="48651" marR="48651" marT="48651" marB="4865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13808588"/>
                  </a:ext>
                </a:extLst>
              </a:tr>
              <a:tr h="0">
                <a:tc>
                  <a:txBody>
                    <a:bodyPr/>
                    <a:lstStyle/>
                    <a:p>
                      <a:pPr rtl="0" fontAlgn="t">
                        <a:buNone/>
                      </a:pPr>
                      <a:r>
                        <a:rPr lang="en-US" sz="1200" b="0" i="0" u="none" strike="noStrike" dirty="0">
                          <a:solidFill>
                            <a:srgbClr val="0000FF"/>
                          </a:solidFill>
                          <a:effectLst/>
                          <a:latin typeface="Arial" panose="020B0604020202020204" pitchFamily="34" charset="0"/>
                        </a:rPr>
                        <a:t>Public Relations/ Communications Plan </a:t>
                      </a:r>
                      <a:endParaRPr lang="en-US" sz="1200" dirty="0">
                        <a:effectLst/>
                      </a:endParaRPr>
                    </a:p>
                  </a:txBody>
                  <a:tcPr marL="48651" marR="48651" marT="48651" marB="4865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200">
                        <a:effectLst/>
                      </a:endParaRPr>
                    </a:p>
                  </a:txBody>
                  <a:tcPr marL="48651" marR="48651" marT="48651" marB="4865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200" dirty="0">
                        <a:effectLst/>
                      </a:endParaRPr>
                    </a:p>
                  </a:txBody>
                  <a:tcPr marL="48651" marR="48651" marT="48651" marB="4865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200" dirty="0">
                        <a:effectLst/>
                      </a:endParaRPr>
                    </a:p>
                  </a:txBody>
                  <a:tcPr marL="48651" marR="48651" marT="48651" marB="4865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200" dirty="0">
                        <a:effectLst/>
                      </a:endParaRPr>
                    </a:p>
                  </a:txBody>
                  <a:tcPr marL="48651" marR="48651" marT="48651" marB="4865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AD3"/>
                    </a:solidFill>
                  </a:tcPr>
                </a:tc>
                <a:tc>
                  <a:txBody>
                    <a:bodyPr/>
                    <a:lstStyle/>
                    <a:p>
                      <a:pPr rtl="0" fontAlgn="t">
                        <a:buNone/>
                      </a:pPr>
                      <a:r>
                        <a:rPr lang="en-US" sz="1200" b="0" i="0" u="none" strike="noStrike" dirty="0">
                          <a:solidFill>
                            <a:srgbClr val="000000"/>
                          </a:solidFill>
                          <a:effectLst/>
                          <a:latin typeface="Arial" panose="020B0604020202020204" pitchFamily="34" charset="0"/>
                        </a:rPr>
                        <a:t>Post-event highlights</a:t>
                      </a:r>
                      <a:endParaRPr lang="en-US" sz="1200" dirty="0">
                        <a:effectLst/>
                      </a:endParaRPr>
                    </a:p>
                  </a:txBody>
                  <a:tcPr marL="48651" marR="48651" marT="48651" marB="4865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49432695"/>
                  </a:ext>
                </a:extLst>
              </a:tr>
              <a:tr h="0">
                <a:tc>
                  <a:txBody>
                    <a:bodyPr/>
                    <a:lstStyle/>
                    <a:p>
                      <a:pPr rtl="0" fontAlgn="t">
                        <a:buNone/>
                      </a:pPr>
                      <a:r>
                        <a:rPr lang="en-US" sz="1200" b="0" i="0" u="none" strike="noStrike" dirty="0">
                          <a:solidFill>
                            <a:srgbClr val="0000FF"/>
                          </a:solidFill>
                          <a:effectLst/>
                          <a:latin typeface="Arial" panose="020B0604020202020204" pitchFamily="34" charset="0"/>
                        </a:rPr>
                        <a:t>AV/Tech</a:t>
                      </a:r>
                      <a:endParaRPr lang="en-US" sz="1200" dirty="0">
                        <a:effectLst/>
                      </a:endParaRPr>
                    </a:p>
                  </a:txBody>
                  <a:tcPr marL="48651" marR="48651" marT="48651" marB="4865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200" dirty="0">
                        <a:effectLst/>
                      </a:endParaRPr>
                    </a:p>
                  </a:txBody>
                  <a:tcPr marL="48651" marR="48651" marT="48651" marB="4865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200" dirty="0">
                        <a:effectLst/>
                      </a:endParaRPr>
                    </a:p>
                  </a:txBody>
                  <a:tcPr marL="48651" marR="48651" marT="48651" marB="4865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200" dirty="0">
                        <a:effectLst/>
                      </a:endParaRPr>
                    </a:p>
                  </a:txBody>
                  <a:tcPr marL="48651" marR="48651" marT="48651" marB="4865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200" dirty="0">
                        <a:effectLst/>
                      </a:endParaRPr>
                    </a:p>
                  </a:txBody>
                  <a:tcPr marL="48651" marR="48651" marT="48651" marB="4865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AD3"/>
                    </a:solidFill>
                  </a:tcPr>
                </a:tc>
                <a:tc>
                  <a:txBody>
                    <a:bodyPr/>
                    <a:lstStyle/>
                    <a:p>
                      <a:pPr rtl="0" fontAlgn="t">
                        <a:buNone/>
                      </a:pPr>
                      <a:r>
                        <a:rPr lang="en-US" sz="1200" b="0" i="0" u="none" strike="noStrike" dirty="0">
                          <a:solidFill>
                            <a:srgbClr val="000000"/>
                          </a:solidFill>
                          <a:effectLst/>
                          <a:latin typeface="Arial" panose="020B0604020202020204" pitchFamily="34" charset="0"/>
                        </a:rPr>
                        <a:t> </a:t>
                      </a:r>
                      <a:endParaRPr lang="en-US" sz="1200" dirty="0">
                        <a:effectLst/>
                      </a:endParaRPr>
                    </a:p>
                  </a:txBody>
                  <a:tcPr marL="48651" marR="48651" marT="48651" marB="48651">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43383447"/>
                  </a:ext>
                </a:extLst>
              </a:tr>
              <a:tr h="0">
                <a:tc>
                  <a:txBody>
                    <a:bodyPr/>
                    <a:lstStyle/>
                    <a:p>
                      <a:pPr rtl="0" fontAlgn="t">
                        <a:buNone/>
                      </a:pPr>
                      <a:r>
                        <a:rPr lang="en-US" sz="1200" b="0" i="0" u="none" strike="noStrike" dirty="0">
                          <a:solidFill>
                            <a:srgbClr val="0000FF"/>
                          </a:solidFill>
                          <a:effectLst/>
                          <a:latin typeface="Arial" panose="020B0604020202020204" pitchFamily="34" charset="0"/>
                        </a:rPr>
                        <a:t>Scavenger Hunt Questions </a:t>
                      </a:r>
                      <a:endParaRPr lang="en-US" sz="12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2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2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2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2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AD3"/>
                    </a:solidFill>
                  </a:tcPr>
                </a:tc>
                <a:tc>
                  <a:txBody>
                    <a:bodyPr/>
                    <a:lstStyle/>
                    <a:p>
                      <a:pPr rtl="0" fontAlgn="t">
                        <a:buNone/>
                      </a:pPr>
                      <a:r>
                        <a:rPr lang="en-US" sz="1200" b="0" i="0" u="none" strike="noStrike" dirty="0">
                          <a:solidFill>
                            <a:srgbClr val="000000"/>
                          </a:solidFill>
                          <a:effectLst/>
                          <a:latin typeface="Arial" panose="020B0604020202020204" pitchFamily="34" charset="0"/>
                        </a:rPr>
                        <a:t>TBD: more details on the student experience stations needed.</a:t>
                      </a:r>
                      <a:endParaRPr lang="en-US" sz="12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23385216"/>
                  </a:ext>
                </a:extLst>
              </a:tr>
              <a:tr h="0">
                <a:tc>
                  <a:txBody>
                    <a:bodyPr/>
                    <a:lstStyle/>
                    <a:p>
                      <a:pPr rtl="0" fontAlgn="t">
                        <a:buNone/>
                      </a:pPr>
                      <a:r>
                        <a:rPr lang="en-US" sz="1200" b="0" i="0" u="none" strike="noStrike" dirty="0">
                          <a:solidFill>
                            <a:srgbClr val="0000FF"/>
                          </a:solidFill>
                          <a:effectLst/>
                          <a:latin typeface="Arial" panose="020B0604020202020204" pitchFamily="34" charset="0"/>
                        </a:rPr>
                        <a:t>Photography/Video </a:t>
                      </a:r>
                      <a:endParaRPr lang="en-US" sz="12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2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2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2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2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AD3"/>
                    </a:solidFill>
                  </a:tcPr>
                </a:tc>
                <a:tc>
                  <a:txBody>
                    <a:bodyPr/>
                    <a:lstStyle/>
                    <a:p>
                      <a:pPr fontAlgn="t"/>
                      <a:endParaRPr lang="en-US" sz="12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6386235"/>
                  </a:ext>
                </a:extLst>
              </a:tr>
              <a:tr h="0">
                <a:tc>
                  <a:txBody>
                    <a:bodyPr/>
                    <a:lstStyle/>
                    <a:p>
                      <a:pPr rtl="0" fontAlgn="t">
                        <a:buNone/>
                      </a:pPr>
                      <a:r>
                        <a:rPr lang="en-US" sz="1200" b="0" i="0" u="none" strike="noStrike">
                          <a:solidFill>
                            <a:srgbClr val="0000FF"/>
                          </a:solidFill>
                          <a:effectLst/>
                          <a:latin typeface="Arial" panose="020B0604020202020204" pitchFamily="34" charset="0"/>
                        </a:rPr>
                        <a:t>Parent/Community - advertisement</a:t>
                      </a:r>
                      <a:endParaRPr lang="en-US" sz="12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2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2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2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2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AD3"/>
                    </a:solidFill>
                  </a:tcPr>
                </a:tc>
                <a:tc>
                  <a:txBody>
                    <a:bodyPr/>
                    <a:lstStyle/>
                    <a:p>
                      <a:pPr fontAlgn="t"/>
                      <a:endParaRPr lang="en-US" sz="12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45895339"/>
                  </a:ext>
                </a:extLst>
              </a:tr>
              <a:tr h="0">
                <a:tc>
                  <a:txBody>
                    <a:bodyPr/>
                    <a:lstStyle/>
                    <a:p>
                      <a:pPr rtl="0" fontAlgn="t">
                        <a:buNone/>
                      </a:pPr>
                      <a:r>
                        <a:rPr lang="en-US" sz="1200" b="0" i="0" u="none" strike="noStrike">
                          <a:solidFill>
                            <a:srgbClr val="0000FF"/>
                          </a:solidFill>
                          <a:effectLst/>
                          <a:latin typeface="Arial" panose="020B0604020202020204" pitchFamily="34" charset="0"/>
                        </a:rPr>
                        <a:t>Name Tags </a:t>
                      </a:r>
                      <a:endParaRPr lang="en-US" sz="12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2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2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2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2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AD3"/>
                    </a:solidFill>
                  </a:tcPr>
                </a:tc>
                <a:tc>
                  <a:txBody>
                    <a:bodyPr/>
                    <a:lstStyle/>
                    <a:p>
                      <a:pPr fontAlgn="t"/>
                      <a:endParaRPr lang="en-US" sz="12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86081158"/>
                  </a:ext>
                </a:extLst>
              </a:tr>
              <a:tr h="0">
                <a:tc>
                  <a:txBody>
                    <a:bodyPr/>
                    <a:lstStyle/>
                    <a:p>
                      <a:pPr rtl="0" fontAlgn="t">
                        <a:buNone/>
                      </a:pPr>
                      <a:r>
                        <a:rPr lang="en-US" sz="1200" b="0" i="0" u="none" strike="noStrike">
                          <a:solidFill>
                            <a:srgbClr val="0000FF"/>
                          </a:solidFill>
                          <a:effectLst/>
                          <a:latin typeface="Arial" panose="020B0604020202020204" pitchFamily="34" charset="0"/>
                        </a:rPr>
                        <a:t>Event signage/ posters/lawn posters &amp; tables</a:t>
                      </a:r>
                      <a:endParaRPr lang="en-US" sz="12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2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2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2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buNone/>
                      </a:pPr>
                      <a:endParaRPr lang="en-US" sz="12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AD3"/>
                    </a:solidFill>
                  </a:tcPr>
                </a:tc>
                <a:tc>
                  <a:txBody>
                    <a:bodyPr/>
                    <a:lstStyle/>
                    <a:p>
                      <a:pPr fontAlgn="t"/>
                      <a:endParaRPr lang="en-US" sz="12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9450238"/>
                  </a:ext>
                </a:extLst>
              </a:tr>
              <a:tr h="0">
                <a:tc>
                  <a:txBody>
                    <a:bodyPr/>
                    <a:lstStyle/>
                    <a:p>
                      <a:pPr rtl="0" fontAlgn="t">
                        <a:buNone/>
                      </a:pPr>
                      <a:r>
                        <a:rPr lang="en-US" sz="1200" b="0" i="0" u="none" strike="noStrike">
                          <a:solidFill>
                            <a:srgbClr val="0000FF"/>
                          </a:solidFill>
                          <a:effectLst/>
                          <a:latin typeface="Arial" panose="020B0604020202020204" pitchFamily="34" charset="0"/>
                        </a:rPr>
                        <a:t>Trophee order &amp; Student certificate design </a:t>
                      </a:r>
                      <a:endParaRPr lang="en-US" sz="12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2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buNone/>
                      </a:pPr>
                      <a:r>
                        <a:rPr lang="en-US" sz="1200" b="0" i="0" u="none" strike="noStrike" dirty="0">
                          <a:solidFill>
                            <a:srgbClr val="000000"/>
                          </a:solidFill>
                          <a:effectLst/>
                          <a:latin typeface="Arial" panose="020B0604020202020204" pitchFamily="34" charset="0"/>
                        </a:rPr>
                        <a:t>Amazon  </a:t>
                      </a:r>
                      <a:endParaRPr lang="en-US" sz="12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2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2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AD3"/>
                    </a:solidFill>
                  </a:tcPr>
                </a:tc>
                <a:tc>
                  <a:txBody>
                    <a:bodyPr/>
                    <a:lstStyle/>
                    <a:p>
                      <a:pPr fontAlgn="t"/>
                      <a:endParaRPr lang="en-US" sz="12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25387436"/>
                  </a:ext>
                </a:extLst>
              </a:tr>
              <a:tr h="0">
                <a:tc>
                  <a:txBody>
                    <a:bodyPr/>
                    <a:lstStyle/>
                    <a:p>
                      <a:pPr rtl="0" fontAlgn="t">
                        <a:buNone/>
                      </a:pPr>
                      <a:r>
                        <a:rPr lang="en-US" sz="1200" b="0" i="0" u="none" strike="noStrike">
                          <a:solidFill>
                            <a:srgbClr val="0000FF"/>
                          </a:solidFill>
                          <a:effectLst/>
                          <a:latin typeface="Arial" panose="020B0604020202020204" pitchFamily="34" charset="0"/>
                        </a:rPr>
                        <a:t>Schedule pre-event orientation with industry volunteers </a:t>
                      </a:r>
                      <a:endParaRPr lang="en-US" sz="12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2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2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2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2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AD3"/>
                    </a:solidFill>
                  </a:tcPr>
                </a:tc>
                <a:tc>
                  <a:txBody>
                    <a:bodyPr/>
                    <a:lstStyle/>
                    <a:p>
                      <a:pPr fontAlgn="t"/>
                      <a:endParaRPr lang="en-US" sz="12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23331613"/>
                  </a:ext>
                </a:extLst>
              </a:tr>
              <a:tr h="0">
                <a:tc>
                  <a:txBody>
                    <a:bodyPr/>
                    <a:lstStyle/>
                    <a:p>
                      <a:pPr rtl="0" fontAlgn="t">
                        <a:buNone/>
                      </a:pPr>
                      <a:r>
                        <a:rPr lang="en-US" sz="1200" b="0" i="0" u="none" strike="noStrike" dirty="0">
                          <a:solidFill>
                            <a:srgbClr val="0000FF"/>
                          </a:solidFill>
                          <a:effectLst/>
                          <a:latin typeface="Arial" panose="020B0604020202020204" pitchFamily="34" charset="0"/>
                        </a:rPr>
                        <a:t>Swag bags (goodie bags, tees, stickers, pens, magnets, H2O bottles, cookies)</a:t>
                      </a:r>
                      <a:endParaRPr lang="en-US" sz="12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2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rtl="0" fontAlgn="t">
                        <a:buNone/>
                      </a:pPr>
                      <a:r>
                        <a:rPr lang="en-US" sz="1200" b="0" i="0" u="none" strike="noStrike" dirty="0">
                          <a:solidFill>
                            <a:srgbClr val="000000"/>
                          </a:solidFill>
                          <a:effectLst/>
                          <a:latin typeface="Arial" panose="020B0604020202020204" pitchFamily="34" charset="0"/>
                        </a:rPr>
                        <a:t>Amazon</a:t>
                      </a:r>
                      <a:endParaRPr lang="en-US" sz="12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2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2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AD3"/>
                    </a:solidFill>
                  </a:tcPr>
                </a:tc>
                <a:tc>
                  <a:txBody>
                    <a:bodyPr/>
                    <a:lstStyle/>
                    <a:p>
                      <a:pPr fontAlgn="t"/>
                      <a:endParaRPr lang="en-US" sz="12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00991797"/>
                  </a:ext>
                </a:extLst>
              </a:tr>
              <a:tr h="0">
                <a:tc>
                  <a:txBody>
                    <a:bodyPr/>
                    <a:lstStyle/>
                    <a:p>
                      <a:pPr rtl="0" fontAlgn="t">
                        <a:buNone/>
                      </a:pPr>
                      <a:r>
                        <a:rPr lang="en-US" sz="1200" b="0" i="0" u="none" strike="noStrike">
                          <a:solidFill>
                            <a:srgbClr val="0000FF"/>
                          </a:solidFill>
                          <a:effectLst/>
                          <a:latin typeface="Arial" panose="020B0604020202020204" pitchFamily="34" charset="0"/>
                        </a:rPr>
                        <a:t>Industry volunteers thank you gifts - # needed</a:t>
                      </a:r>
                      <a:endParaRPr lang="en-US" sz="12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2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2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2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2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AD3"/>
                    </a:solidFill>
                  </a:tcPr>
                </a:tc>
                <a:tc>
                  <a:txBody>
                    <a:bodyPr/>
                    <a:lstStyle/>
                    <a:p>
                      <a:pPr rtl="0" fontAlgn="t">
                        <a:buNone/>
                      </a:pPr>
                      <a:r>
                        <a:rPr lang="en-US" sz="1200" b="0" i="0" u="none" strike="noStrike">
                          <a:solidFill>
                            <a:srgbClr val="000000"/>
                          </a:solidFill>
                          <a:effectLst/>
                          <a:latin typeface="Arial" panose="020B0604020202020204" pitchFamily="34" charset="0"/>
                        </a:rPr>
                        <a:t>District logo branded tees</a:t>
                      </a:r>
                      <a:endParaRPr lang="en-US" sz="120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97287383"/>
                  </a:ext>
                </a:extLst>
              </a:tr>
              <a:tr h="0">
                <a:tc>
                  <a:txBody>
                    <a:bodyPr/>
                    <a:lstStyle/>
                    <a:p>
                      <a:pPr rtl="0" fontAlgn="t">
                        <a:buNone/>
                      </a:pPr>
                      <a:r>
                        <a:rPr lang="en-US" sz="1200" b="0" i="0" u="none" strike="noStrike" dirty="0">
                          <a:solidFill>
                            <a:srgbClr val="0000FF"/>
                          </a:solidFill>
                          <a:effectLst/>
                          <a:latin typeface="Arial" panose="020B0604020202020204" pitchFamily="34" charset="0"/>
                        </a:rPr>
                        <a:t>Post-event surveys for students and industry volunteers</a:t>
                      </a: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2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2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2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fontAlgn="t"/>
                      <a:endParaRPr lang="en-US" sz="12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AD3"/>
                    </a:solidFill>
                  </a:tcPr>
                </a:tc>
                <a:tc>
                  <a:txBody>
                    <a:bodyPr/>
                    <a:lstStyle/>
                    <a:p>
                      <a:pPr fontAlgn="t"/>
                      <a:endParaRPr lang="en-US" sz="1200" dirty="0">
                        <a:effectLst/>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75516722"/>
                  </a:ext>
                </a:extLst>
              </a:tr>
            </a:tbl>
          </a:graphicData>
        </a:graphic>
      </p:graphicFrame>
    </p:spTree>
    <p:extLst>
      <p:ext uri="{BB962C8B-B14F-4D97-AF65-F5344CB8AC3E}">
        <p14:creationId xmlns:p14="http://schemas.microsoft.com/office/powerpoint/2010/main" val="2704171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5D825-B5B9-164C-2403-ED6EE14EFF25}"/>
              </a:ext>
            </a:extLst>
          </p:cNvPr>
          <p:cNvSpPr>
            <a:spLocks noGrp="1"/>
          </p:cNvSpPr>
          <p:nvPr>
            <p:ph type="title"/>
          </p:nvPr>
        </p:nvSpPr>
        <p:spPr>
          <a:xfrm>
            <a:off x="374650" y="98425"/>
            <a:ext cx="10515600" cy="587375"/>
          </a:xfrm>
        </p:spPr>
        <p:txBody>
          <a:bodyPr>
            <a:normAutofit fontScale="90000"/>
          </a:bodyPr>
          <a:lstStyle/>
          <a:p>
            <a:r>
              <a:rPr lang="en-US" sz="3600" b="1" dirty="0"/>
              <a:t>Sample student registration form</a:t>
            </a:r>
          </a:p>
        </p:txBody>
      </p:sp>
      <p:graphicFrame>
        <p:nvGraphicFramePr>
          <p:cNvPr id="4" name="Content Placeholder 3">
            <a:extLst>
              <a:ext uri="{FF2B5EF4-FFF2-40B4-BE49-F238E27FC236}">
                <a16:creationId xmlns:a16="http://schemas.microsoft.com/office/drawing/2014/main" id="{5EC57C30-68B8-2DC2-0D8C-E39AB179D494}"/>
              </a:ext>
            </a:extLst>
          </p:cNvPr>
          <p:cNvGraphicFramePr>
            <a:graphicFrameLocks noGrp="1"/>
          </p:cNvGraphicFramePr>
          <p:nvPr>
            <p:ph idx="1"/>
            <p:extLst>
              <p:ext uri="{D42A27DB-BD31-4B8C-83A1-F6EECF244321}">
                <p14:modId xmlns:p14="http://schemas.microsoft.com/office/powerpoint/2010/main" val="2867251377"/>
              </p:ext>
            </p:extLst>
          </p:nvPr>
        </p:nvGraphicFramePr>
        <p:xfrm>
          <a:off x="469900" y="685800"/>
          <a:ext cx="11252200" cy="5744570"/>
        </p:xfrm>
        <a:graphic>
          <a:graphicData uri="http://schemas.openxmlformats.org/drawingml/2006/table">
            <a:tbl>
              <a:tblPr/>
              <a:tblGrid>
                <a:gridCol w="1034626">
                  <a:extLst>
                    <a:ext uri="{9D8B030D-6E8A-4147-A177-3AD203B41FA5}">
                      <a16:colId xmlns:a16="http://schemas.microsoft.com/office/drawing/2014/main" val="463958820"/>
                    </a:ext>
                  </a:extLst>
                </a:gridCol>
                <a:gridCol w="743374">
                  <a:extLst>
                    <a:ext uri="{9D8B030D-6E8A-4147-A177-3AD203B41FA5}">
                      <a16:colId xmlns:a16="http://schemas.microsoft.com/office/drawing/2014/main" val="214061545"/>
                    </a:ext>
                  </a:extLst>
                </a:gridCol>
                <a:gridCol w="1022350">
                  <a:extLst>
                    <a:ext uri="{9D8B030D-6E8A-4147-A177-3AD203B41FA5}">
                      <a16:colId xmlns:a16="http://schemas.microsoft.com/office/drawing/2014/main" val="4094149472"/>
                    </a:ext>
                  </a:extLst>
                </a:gridCol>
                <a:gridCol w="1206500">
                  <a:extLst>
                    <a:ext uri="{9D8B030D-6E8A-4147-A177-3AD203B41FA5}">
                      <a16:colId xmlns:a16="http://schemas.microsoft.com/office/drawing/2014/main" val="3080714540"/>
                    </a:ext>
                  </a:extLst>
                </a:gridCol>
                <a:gridCol w="1136650">
                  <a:extLst>
                    <a:ext uri="{9D8B030D-6E8A-4147-A177-3AD203B41FA5}">
                      <a16:colId xmlns:a16="http://schemas.microsoft.com/office/drawing/2014/main" val="2250446487"/>
                    </a:ext>
                  </a:extLst>
                </a:gridCol>
                <a:gridCol w="1117600">
                  <a:extLst>
                    <a:ext uri="{9D8B030D-6E8A-4147-A177-3AD203B41FA5}">
                      <a16:colId xmlns:a16="http://schemas.microsoft.com/office/drawing/2014/main" val="1641920211"/>
                    </a:ext>
                  </a:extLst>
                </a:gridCol>
                <a:gridCol w="1117600">
                  <a:extLst>
                    <a:ext uri="{9D8B030D-6E8A-4147-A177-3AD203B41FA5}">
                      <a16:colId xmlns:a16="http://schemas.microsoft.com/office/drawing/2014/main" val="3595620397"/>
                    </a:ext>
                  </a:extLst>
                </a:gridCol>
                <a:gridCol w="1111250">
                  <a:extLst>
                    <a:ext uri="{9D8B030D-6E8A-4147-A177-3AD203B41FA5}">
                      <a16:colId xmlns:a16="http://schemas.microsoft.com/office/drawing/2014/main" val="45452387"/>
                    </a:ext>
                  </a:extLst>
                </a:gridCol>
                <a:gridCol w="800100">
                  <a:extLst>
                    <a:ext uri="{9D8B030D-6E8A-4147-A177-3AD203B41FA5}">
                      <a16:colId xmlns:a16="http://schemas.microsoft.com/office/drawing/2014/main" val="3496475345"/>
                    </a:ext>
                  </a:extLst>
                </a:gridCol>
                <a:gridCol w="793750">
                  <a:extLst>
                    <a:ext uri="{9D8B030D-6E8A-4147-A177-3AD203B41FA5}">
                      <a16:colId xmlns:a16="http://schemas.microsoft.com/office/drawing/2014/main" val="1711710812"/>
                    </a:ext>
                  </a:extLst>
                </a:gridCol>
                <a:gridCol w="1168400">
                  <a:extLst>
                    <a:ext uri="{9D8B030D-6E8A-4147-A177-3AD203B41FA5}">
                      <a16:colId xmlns:a16="http://schemas.microsoft.com/office/drawing/2014/main" val="3388974728"/>
                    </a:ext>
                  </a:extLst>
                </a:gridCol>
              </a:tblGrid>
              <a:tr h="238140">
                <a:tc>
                  <a:txBody>
                    <a:bodyPr/>
                    <a:lstStyle/>
                    <a:p>
                      <a:pPr rtl="0" fontAlgn="b"/>
                      <a:r>
                        <a:rPr lang="en-US" sz="1000" b="1">
                          <a:effectLst/>
                        </a:rPr>
                        <a:t>School Name </a:t>
                      </a:r>
                    </a:p>
                  </a:txBody>
                  <a:tcPr marL="9919" marR="9919" marT="6613" marB="6613" anchor="b">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CFE2F3"/>
                    </a:solidFill>
                  </a:tcPr>
                </a:tc>
                <a:tc>
                  <a:txBody>
                    <a:bodyPr/>
                    <a:lstStyle/>
                    <a:p>
                      <a:pPr rtl="0" fontAlgn="b"/>
                      <a:r>
                        <a:rPr lang="en-US" sz="1000" b="1">
                          <a:effectLst/>
                        </a:rPr>
                        <a:t>Grade(s)</a:t>
                      </a: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CFE2F3"/>
                    </a:solidFill>
                  </a:tcPr>
                </a:tc>
                <a:tc>
                  <a:txBody>
                    <a:bodyPr/>
                    <a:lstStyle/>
                    <a:p>
                      <a:pPr rtl="0" fontAlgn="b"/>
                      <a:r>
                        <a:rPr lang="en-US" sz="1000" b="1">
                          <a:effectLst/>
                        </a:rPr>
                        <a:t>Teacher Name(s)</a:t>
                      </a: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CFE2F3"/>
                    </a:solidFill>
                  </a:tcPr>
                </a:tc>
                <a:tc>
                  <a:txBody>
                    <a:bodyPr/>
                    <a:lstStyle/>
                    <a:p>
                      <a:pPr rtl="0" fontAlgn="b"/>
                      <a:r>
                        <a:rPr lang="en-US" sz="1000" b="1" dirty="0">
                          <a:effectLst/>
                        </a:rPr>
                        <a:t>Display Needs (electrical outlets)</a:t>
                      </a: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CFE2F3"/>
                    </a:solidFill>
                  </a:tcPr>
                </a:tc>
                <a:tc>
                  <a:txBody>
                    <a:bodyPr/>
                    <a:lstStyle/>
                    <a:p>
                      <a:pPr rtl="0" fontAlgn="b"/>
                      <a:r>
                        <a:rPr lang="en-US" sz="1000" b="1" dirty="0">
                          <a:effectLst/>
                        </a:rPr>
                        <a:t>Adult Media Release</a:t>
                      </a: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CFE2F3"/>
                    </a:solid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2625321793"/>
                  </a:ext>
                </a:extLst>
              </a:tr>
              <a:tr h="164114">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3624778185"/>
                  </a:ext>
                </a:extLst>
              </a:tr>
              <a:tr h="164114">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2205423443"/>
                  </a:ext>
                </a:extLst>
              </a:tr>
              <a:tr h="164114">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tc>
                  <a:txBody>
                    <a:bodyPr/>
                    <a:lstStyle/>
                    <a:p>
                      <a:pPr rtl="0" fontAlgn="b"/>
                      <a:endParaRPr lang="en-US" sz="1100" dirty="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dirty="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219954725"/>
                  </a:ext>
                </a:extLst>
              </a:tr>
              <a:tr h="164114">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339825076"/>
                  </a:ext>
                </a:extLst>
              </a:tr>
              <a:tr h="164114">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214833454"/>
                  </a:ext>
                </a:extLst>
              </a:tr>
              <a:tr h="530244">
                <a:tc>
                  <a:txBody>
                    <a:bodyPr/>
                    <a:lstStyle/>
                    <a:p>
                      <a:pPr rtl="0" fontAlgn="b"/>
                      <a:r>
                        <a:rPr lang="en-US" sz="900" b="1" dirty="0">
                          <a:effectLst/>
                        </a:rPr>
                        <a:t>Student Details</a:t>
                      </a:r>
                    </a:p>
                  </a:txBody>
                  <a:tcPr marL="9919" marR="9919" marT="6613" marB="6613" anchor="b">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2CC"/>
                    </a:solidFill>
                  </a:tcPr>
                </a:tc>
                <a:tc>
                  <a:txBody>
                    <a:bodyPr/>
                    <a:lstStyle/>
                    <a:p>
                      <a:pPr rtl="0" fontAlgn="b"/>
                      <a:r>
                        <a:rPr lang="en-US" sz="1100" b="1">
                          <a:effectLst/>
                        </a:rPr>
                        <a:t>First Name</a:t>
                      </a: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2CC"/>
                    </a:solidFill>
                  </a:tcPr>
                </a:tc>
                <a:tc>
                  <a:txBody>
                    <a:bodyPr/>
                    <a:lstStyle/>
                    <a:p>
                      <a:pPr rtl="0" fontAlgn="b"/>
                      <a:r>
                        <a:rPr lang="en-US" sz="1100" b="1">
                          <a:effectLst/>
                        </a:rPr>
                        <a:t>Last Name </a:t>
                      </a: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2CC"/>
                    </a:solidFill>
                  </a:tcPr>
                </a:tc>
                <a:tc>
                  <a:txBody>
                    <a:bodyPr/>
                    <a:lstStyle/>
                    <a:p>
                      <a:pPr rtl="0" fontAlgn="b"/>
                      <a:r>
                        <a:rPr lang="en-US" sz="1100" b="1">
                          <a:effectLst/>
                        </a:rPr>
                        <a:t>Preferred Name (for name tags)</a:t>
                      </a: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2CC"/>
                    </a:solidFill>
                  </a:tcPr>
                </a:tc>
                <a:tc>
                  <a:txBody>
                    <a:bodyPr/>
                    <a:lstStyle/>
                    <a:p>
                      <a:pPr rtl="0" fontAlgn="b"/>
                      <a:r>
                        <a:rPr lang="en-US" sz="1100" b="1" dirty="0">
                          <a:effectLst/>
                        </a:rPr>
                        <a:t>Project name/ group name</a:t>
                      </a: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2CC"/>
                    </a:solidFill>
                  </a:tcPr>
                </a:tc>
                <a:tc>
                  <a:txBody>
                    <a:bodyPr/>
                    <a:lstStyle/>
                    <a:p>
                      <a:pPr rtl="0" fontAlgn="b"/>
                      <a:r>
                        <a:rPr lang="en-US" sz="1100" b="1" dirty="0">
                          <a:effectLst/>
                        </a:rPr>
                        <a:t>Parent/guardian name</a:t>
                      </a: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2CC"/>
                    </a:solidFill>
                  </a:tcPr>
                </a:tc>
                <a:tc>
                  <a:txBody>
                    <a:bodyPr/>
                    <a:lstStyle/>
                    <a:p>
                      <a:pPr rtl="0" fontAlgn="b"/>
                      <a:r>
                        <a:rPr lang="en-US" sz="1100" b="1" dirty="0">
                          <a:effectLst/>
                        </a:rPr>
                        <a:t>Parent/guardian phone number</a:t>
                      </a: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2CC"/>
                    </a:solidFill>
                  </a:tcPr>
                </a:tc>
                <a:tc>
                  <a:txBody>
                    <a:bodyPr/>
                    <a:lstStyle/>
                    <a:p>
                      <a:pPr rtl="0" fontAlgn="b"/>
                      <a:r>
                        <a:rPr lang="en-US" sz="1100" b="1">
                          <a:effectLst/>
                        </a:rPr>
                        <a:t>Parent/guardian email</a:t>
                      </a: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2CC"/>
                    </a:solidFill>
                  </a:tcPr>
                </a:tc>
                <a:tc>
                  <a:txBody>
                    <a:bodyPr/>
                    <a:lstStyle/>
                    <a:p>
                      <a:pPr rtl="0" fontAlgn="b"/>
                      <a:r>
                        <a:rPr lang="en-US" sz="1100" b="1">
                          <a:effectLst/>
                        </a:rPr>
                        <a:t>School permission signed</a:t>
                      </a: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2CC"/>
                    </a:solidFill>
                  </a:tcPr>
                </a:tc>
                <a:tc>
                  <a:txBody>
                    <a:bodyPr/>
                    <a:lstStyle/>
                    <a:p>
                      <a:pPr rtl="0" fontAlgn="b"/>
                      <a:r>
                        <a:rPr lang="en-US" sz="1100" b="1" dirty="0">
                          <a:effectLst/>
                        </a:rPr>
                        <a:t>EDC permission signed</a:t>
                      </a: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2CC"/>
                    </a:solidFill>
                  </a:tcPr>
                </a:tc>
                <a:tc>
                  <a:txBody>
                    <a:bodyPr/>
                    <a:lstStyle/>
                    <a:p>
                      <a:pPr rtl="0" fontAlgn="b"/>
                      <a:r>
                        <a:rPr lang="en-US" sz="1100" b="1" dirty="0">
                          <a:effectLst/>
                        </a:rPr>
                        <a:t>Allergy/medical concerns </a:t>
                      </a: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2CC"/>
                    </a:solidFill>
                  </a:tcPr>
                </a:tc>
                <a:extLst>
                  <a:ext uri="{0D108BD9-81ED-4DB2-BD59-A6C34878D82A}">
                    <a16:rowId xmlns:a16="http://schemas.microsoft.com/office/drawing/2014/main" val="1404158460"/>
                  </a:ext>
                </a:extLst>
              </a:tr>
              <a:tr h="374650">
                <a:tc>
                  <a:txBody>
                    <a:bodyPr/>
                    <a:lstStyle/>
                    <a:p>
                      <a:pPr rtl="0" fontAlgn="b"/>
                      <a:r>
                        <a:rPr lang="en-US" sz="1100" dirty="0">
                          <a:effectLst/>
                        </a:rPr>
                        <a:t>no text needed in this column :-)</a:t>
                      </a: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999999"/>
                    </a:solid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3041560537"/>
                  </a:ext>
                </a:extLst>
              </a:tr>
              <a:tr h="164114">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999999"/>
                    </a:solid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3912894531"/>
                  </a:ext>
                </a:extLst>
              </a:tr>
              <a:tr h="164114">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999999"/>
                    </a:solid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20384324"/>
                  </a:ext>
                </a:extLst>
              </a:tr>
              <a:tr h="164114">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999999"/>
                    </a:solidFill>
                  </a:tcPr>
                </a:tc>
                <a:tc>
                  <a:txBody>
                    <a:bodyPr/>
                    <a:lstStyle/>
                    <a:p>
                      <a:pPr rtl="0" fontAlgn="b"/>
                      <a:endParaRPr lang="en-US" sz="1100" dirty="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2189233024"/>
                  </a:ext>
                </a:extLst>
              </a:tr>
              <a:tr h="164114">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999999"/>
                    </a:solid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825479514"/>
                  </a:ext>
                </a:extLst>
              </a:tr>
              <a:tr h="164114">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999999"/>
                    </a:solid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333941834"/>
                  </a:ext>
                </a:extLst>
              </a:tr>
              <a:tr h="164114">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999999"/>
                    </a:solid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350175281"/>
                  </a:ext>
                </a:extLst>
              </a:tr>
              <a:tr h="164114">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999999"/>
                    </a:solid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3593397444"/>
                  </a:ext>
                </a:extLst>
              </a:tr>
              <a:tr h="164114">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999999"/>
                    </a:solid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3689861058"/>
                  </a:ext>
                </a:extLst>
              </a:tr>
              <a:tr h="164114">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999999"/>
                    </a:solid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3114349086"/>
                  </a:ext>
                </a:extLst>
              </a:tr>
              <a:tr h="164114">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999999"/>
                    </a:solid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775895240"/>
                  </a:ext>
                </a:extLst>
              </a:tr>
              <a:tr h="164114">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999999"/>
                    </a:solid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881800146"/>
                  </a:ext>
                </a:extLst>
              </a:tr>
              <a:tr h="164114">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999999"/>
                    </a:solid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797619097"/>
                  </a:ext>
                </a:extLst>
              </a:tr>
              <a:tr h="164114">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999999"/>
                    </a:solid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3577546769"/>
                  </a:ext>
                </a:extLst>
              </a:tr>
              <a:tr h="164114">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999999"/>
                    </a:solid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22288843"/>
                  </a:ext>
                </a:extLst>
              </a:tr>
              <a:tr h="164114">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999999"/>
                    </a:solid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384183191"/>
                  </a:ext>
                </a:extLst>
              </a:tr>
              <a:tr h="164114">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999999"/>
                    </a:solid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3637004662"/>
                  </a:ext>
                </a:extLst>
              </a:tr>
              <a:tr h="164114">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999999"/>
                    </a:solid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3282837800"/>
                  </a:ext>
                </a:extLst>
              </a:tr>
              <a:tr h="164114">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999999"/>
                    </a:solid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1154122373"/>
                  </a:ext>
                </a:extLst>
              </a:tr>
              <a:tr h="164114">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999999"/>
                    </a:solid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2892955004"/>
                  </a:ext>
                </a:extLst>
              </a:tr>
              <a:tr h="164114">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999999"/>
                    </a:solid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tc>
                  <a:txBody>
                    <a:bodyPr/>
                    <a:lstStyle/>
                    <a:p>
                      <a:pPr rtl="0" fontAlgn="b"/>
                      <a:endParaRPr lang="en-US" sz="1100" dirty="0">
                        <a:effectLst/>
                      </a:endParaRPr>
                    </a:p>
                  </a:txBody>
                  <a:tcPr marL="9919" marR="9919" marT="6613" marB="6613"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2059526066"/>
                  </a:ext>
                </a:extLst>
              </a:tr>
            </a:tbl>
          </a:graphicData>
        </a:graphic>
      </p:graphicFrame>
    </p:spTree>
    <p:extLst>
      <p:ext uri="{BB962C8B-B14F-4D97-AF65-F5344CB8AC3E}">
        <p14:creationId xmlns:p14="http://schemas.microsoft.com/office/powerpoint/2010/main" val="27114730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SwellVTI">
  <a:themeElements>
    <a:clrScheme name="Swell">
      <a:dk1>
        <a:sysClr val="windowText" lastClr="000000"/>
      </a:dk1>
      <a:lt1>
        <a:sysClr val="window" lastClr="FFFFFF"/>
      </a:lt1>
      <a:dk2>
        <a:srgbClr val="233B47"/>
      </a:dk2>
      <a:lt2>
        <a:srgbClr val="FEEFD9"/>
      </a:lt2>
      <a:accent1>
        <a:srgbClr val="16AEA7"/>
      </a:accent1>
      <a:accent2>
        <a:srgbClr val="618F88"/>
      </a:accent2>
      <a:accent3>
        <a:srgbClr val="7A9973"/>
      </a:accent3>
      <a:accent4>
        <a:srgbClr val="8AAE8E"/>
      </a:accent4>
      <a:accent5>
        <a:srgbClr val="EB8F60"/>
      </a:accent5>
      <a:accent6>
        <a:srgbClr val="E57A6F"/>
      </a:accent6>
      <a:hlink>
        <a:srgbClr val="13968F"/>
      </a:hlink>
      <a:folHlink>
        <a:srgbClr val="E56152"/>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wellVTI" id="{8361A04D-931A-43DC-973B-1B0B1DD5DECC}" vid="{6DDB23E8-D18E-4BDA-98D6-324466149EBD}"/>
    </a:ext>
  </a:extLst>
</a:theme>
</file>

<file path=ppt/theme/theme3.xml><?xml version="1.0" encoding="utf-8"?>
<a:theme xmlns:a="http://schemas.openxmlformats.org/drawingml/2006/main" name="AccentBoxVTI">
  <a:themeElements>
    <a:clrScheme name="AccentBoxVTI">
      <a:dk1>
        <a:srgbClr val="000000"/>
      </a:dk1>
      <a:lt1>
        <a:sysClr val="window" lastClr="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Avenir">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974</TotalTime>
  <Words>2873</Words>
  <Application>Microsoft Office PowerPoint</Application>
  <PresentationFormat>Widescreen</PresentationFormat>
  <Paragraphs>390</Paragraphs>
  <Slides>28</Slides>
  <Notes>3</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28</vt:i4>
      </vt:variant>
    </vt:vector>
  </HeadingPairs>
  <TitlesOfParts>
    <vt:vector size="39" baseType="lpstr">
      <vt:lpstr>Aptos</vt:lpstr>
      <vt:lpstr>Aptos Display</vt:lpstr>
      <vt:lpstr>Arial</vt:lpstr>
      <vt:lpstr>Calibri</vt:lpstr>
      <vt:lpstr>Neue Haas Grotesk Text Pro</vt:lpstr>
      <vt:lpstr>Noto Sans Symbols</vt:lpstr>
      <vt:lpstr>Symbol</vt:lpstr>
      <vt:lpstr>Times New Roman</vt:lpstr>
      <vt:lpstr>Office Theme</vt:lpstr>
      <vt:lpstr>SwellVTI</vt:lpstr>
      <vt:lpstr>AccentBoxVTI</vt:lpstr>
      <vt:lpstr>Planning and Implementing Student CS Exhibitions</vt:lpstr>
      <vt:lpstr>Considerations for Student Exhibitions</vt:lpstr>
      <vt:lpstr>Stakeholder Engagement</vt:lpstr>
      <vt:lpstr>Stakeholder Engagement</vt:lpstr>
      <vt:lpstr>Event logistics </vt:lpstr>
      <vt:lpstr>Sample School Communication about the Location</vt:lpstr>
      <vt:lpstr>PowerPoint Presentation</vt:lpstr>
      <vt:lpstr>Sample Planning Template</vt:lpstr>
      <vt:lpstr>Sample student registration form</vt:lpstr>
      <vt:lpstr>Event logistics </vt:lpstr>
      <vt:lpstr>Project Selection</vt:lpstr>
      <vt:lpstr>Sample judging instructions and project rubric for selecting projects for the exhibition</vt:lpstr>
      <vt:lpstr>Project Selection</vt:lpstr>
      <vt:lpstr>Student Recognition</vt:lpstr>
      <vt:lpstr>Sample Reviewer Questions</vt:lpstr>
      <vt:lpstr>Sample Awards</vt:lpstr>
      <vt:lpstr>Sample Reviewing Template</vt:lpstr>
      <vt:lpstr>Student Recognition</vt:lpstr>
      <vt:lpstr>Industry Involvement</vt:lpstr>
      <vt:lpstr>Sample scavenger hunt questions</vt:lpstr>
      <vt:lpstr>Sample industry spreadsheet</vt:lpstr>
      <vt:lpstr>Industry Involvement</vt:lpstr>
      <vt:lpstr>Communications/ Promotion Plan</vt:lpstr>
      <vt:lpstr>Sample media release form</vt:lpstr>
      <vt:lpstr>Sample pre-event media blurb</vt:lpstr>
      <vt:lpstr>Communications/ Promotion Plan</vt:lpstr>
      <vt:lpstr>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Wang, Anne</dc:creator>
  <cp:lastModifiedBy>Wang, Anne</cp:lastModifiedBy>
  <cp:revision>29</cp:revision>
  <dcterms:created xsi:type="dcterms:W3CDTF">2025-05-19T18:39:00Z</dcterms:created>
  <dcterms:modified xsi:type="dcterms:W3CDTF">2025-05-27T17:42:39Z</dcterms:modified>
</cp:coreProperties>
</file>